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7" r:id="rId2"/>
    <p:sldId id="258" r:id="rId3"/>
    <p:sldId id="259" r:id="rId4"/>
    <p:sldId id="260" r:id="rId5"/>
    <p:sldId id="269" r:id="rId6"/>
    <p:sldId id="289" r:id="rId7"/>
    <p:sldId id="288" r:id="rId8"/>
    <p:sldId id="286" r:id="rId9"/>
    <p:sldId id="270" r:id="rId10"/>
    <p:sldId id="298" r:id="rId11"/>
    <p:sldId id="287" r:id="rId12"/>
    <p:sldId id="301" r:id="rId13"/>
    <p:sldId id="271" r:id="rId14"/>
    <p:sldId id="292" r:id="rId15"/>
    <p:sldId id="293" r:id="rId16"/>
    <p:sldId id="302" r:id="rId17"/>
    <p:sldId id="303" r:id="rId18"/>
    <p:sldId id="284"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D8C3"/>
    <a:srgbClr val="36F5FA"/>
    <a:srgbClr val="FFFFFF"/>
    <a:srgbClr val="D0C7B8"/>
    <a:srgbClr val="B8AA92"/>
    <a:srgbClr val="988563"/>
    <a:srgbClr val="E1DBD1"/>
    <a:srgbClr val="E6E6E6"/>
    <a:srgbClr val="556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3" autoAdjust="0"/>
    <p:restoredTop sz="94660"/>
  </p:normalViewPr>
  <p:slideViewPr>
    <p:cSldViewPr snapToGrid="0" showGuides="1">
      <p:cViewPr varScale="1">
        <p:scale>
          <a:sx n="121" d="100"/>
          <a:sy n="121" d="100"/>
        </p:scale>
        <p:origin x="610"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004120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1788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2922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79797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A00DB71-65C4-411D-88A2-6FD01D81A8D5}" type="datetimeFigureOut">
              <a:rPr lang="zh-CN" altLang="en-US" smtClean="0"/>
              <a:t>2024/5/22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00DB71-65C4-411D-88A2-6FD01D81A8D5}" type="datetimeFigureOut">
              <a:rPr lang="zh-CN" altLang="en-US" smtClean="0"/>
              <a:t>2024/5/22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00DB71-65C4-411D-88A2-6FD01D81A8D5}" type="datetimeFigureOut">
              <a:rPr lang="zh-CN" altLang="en-US" smtClean="0"/>
              <a:t>2024/5/22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00DB71-65C4-411D-88A2-6FD01D81A8D5}" type="datetimeFigureOut">
              <a:rPr lang="zh-CN" altLang="en-US" smtClean="0"/>
              <a:t>2024/5/22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A00DB71-65C4-411D-88A2-6FD01D81A8D5}" type="datetimeFigureOut">
              <a:rPr lang="zh-CN" altLang="en-US" smtClean="0"/>
              <a:t>2024/5/22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A00DB71-65C4-411D-88A2-6FD01D81A8D5}" type="datetimeFigureOut">
              <a:rPr lang="zh-CN" altLang="en-US" smtClean="0"/>
              <a:t>2024/5/22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A00DB71-65C4-411D-88A2-6FD01D81A8D5}" type="datetimeFigureOut">
              <a:rPr lang="zh-CN" altLang="en-US" smtClean="0"/>
              <a:t>2024/5/22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A00DB71-65C4-411D-88A2-6FD01D81A8D5}" type="datetimeFigureOut">
              <a:rPr lang="zh-CN" altLang="en-US" smtClean="0"/>
              <a:t>2024/5/22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00DB71-65C4-411D-88A2-6FD01D81A8D5}" type="datetimeFigureOut">
              <a:rPr lang="zh-CN" altLang="en-US" smtClean="0"/>
              <a:t>2024/5/22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A00DB71-65C4-411D-88A2-6FD01D81A8D5}" type="datetimeFigureOut">
              <a:rPr lang="zh-CN" altLang="en-US" smtClean="0"/>
              <a:t>2024/5/22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A00DB71-65C4-411D-88A2-6FD01D81A8D5}" type="datetimeFigureOut">
              <a:rPr lang="zh-CN" altLang="en-US" smtClean="0"/>
              <a:t>2024/5/22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0DB71-65C4-411D-88A2-6FD01D81A8D5}" type="datetimeFigureOut">
              <a:rPr lang="zh-CN" altLang="en-US" smtClean="0"/>
              <a:t>2024/5/22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BA55D-44A2-491C-B000-977970E238D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30.png30"/>
          <p:cNvPicPr>
            <a:picLocks noChangeAspect="1"/>
          </p:cNvPicPr>
          <p:nvPr/>
        </p:nvPicPr>
        <p:blipFill>
          <a:blip r:embed="rId2"/>
          <a:srcRect l="24372" r="24372"/>
          <a:stretch>
            <a:fillRect/>
          </a:stretch>
        </p:blipFill>
        <p:spPr>
          <a:xfrm>
            <a:off x="0" y="0"/>
            <a:ext cx="6248400" cy="6855882"/>
          </a:xfrm>
          <a:prstGeom prst="rect">
            <a:avLst/>
          </a:prstGeom>
        </p:spPr>
      </p:pic>
      <p:sp>
        <p:nvSpPr>
          <p:cNvPr id="3" name="任意多边形: 形状 21"/>
          <p:cNvSpPr/>
          <p:nvPr/>
        </p:nvSpPr>
        <p:spPr>
          <a:xfrm>
            <a:off x="4582757" y="1568824"/>
            <a:ext cx="7254274" cy="3582296"/>
          </a:xfrm>
          <a:custGeom>
            <a:avLst/>
            <a:gdLst>
              <a:gd name="connsiteX0" fmla="*/ 0 w 7254274"/>
              <a:gd name="connsiteY0" fmla="*/ 0 h 3582296"/>
              <a:gd name="connsiteX1" fmla="*/ 7254274 w 7254274"/>
              <a:gd name="connsiteY1" fmla="*/ 0 h 3582296"/>
              <a:gd name="connsiteX2" fmla="*/ 7254274 w 7254274"/>
              <a:gd name="connsiteY2" fmla="*/ 3582296 h 3582296"/>
              <a:gd name="connsiteX3" fmla="*/ 0 w 7254274"/>
              <a:gd name="connsiteY3" fmla="*/ 3582296 h 3582296"/>
              <a:gd name="connsiteX4" fmla="*/ 0 w 7254274"/>
              <a:gd name="connsiteY4" fmla="*/ 2630245 h 3582296"/>
              <a:gd name="connsiteX5" fmla="*/ 60505 w 7254274"/>
              <a:gd name="connsiteY5" fmla="*/ 2630245 h 3582296"/>
              <a:gd name="connsiteX6" fmla="*/ 60505 w 7254274"/>
              <a:gd name="connsiteY6" fmla="*/ 3521791 h 3582296"/>
              <a:gd name="connsiteX7" fmla="*/ 7193769 w 7254274"/>
              <a:gd name="connsiteY7" fmla="*/ 3521791 h 3582296"/>
              <a:gd name="connsiteX8" fmla="*/ 7193769 w 7254274"/>
              <a:gd name="connsiteY8" fmla="*/ 60505 h 3582296"/>
              <a:gd name="connsiteX9" fmla="*/ 60505 w 7254274"/>
              <a:gd name="connsiteY9" fmla="*/ 60505 h 3582296"/>
              <a:gd name="connsiteX10" fmla="*/ 60505 w 7254274"/>
              <a:gd name="connsiteY10" fmla="*/ 952052 h 3582296"/>
              <a:gd name="connsiteX11" fmla="*/ 0 w 7254274"/>
              <a:gd name="connsiteY11" fmla="*/ 952052 h 358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274" h="3582296">
                <a:moveTo>
                  <a:pt x="0" y="0"/>
                </a:moveTo>
                <a:lnTo>
                  <a:pt x="7254274" y="0"/>
                </a:lnTo>
                <a:lnTo>
                  <a:pt x="7254274" y="3582296"/>
                </a:lnTo>
                <a:lnTo>
                  <a:pt x="0" y="3582296"/>
                </a:lnTo>
                <a:lnTo>
                  <a:pt x="0" y="2630245"/>
                </a:lnTo>
                <a:lnTo>
                  <a:pt x="60505" y="2630245"/>
                </a:lnTo>
                <a:lnTo>
                  <a:pt x="60505" y="3521791"/>
                </a:lnTo>
                <a:lnTo>
                  <a:pt x="7193769" y="3521791"/>
                </a:lnTo>
                <a:lnTo>
                  <a:pt x="7193769" y="60505"/>
                </a:lnTo>
                <a:lnTo>
                  <a:pt x="60505" y="60505"/>
                </a:lnTo>
                <a:lnTo>
                  <a:pt x="60505" y="952052"/>
                </a:lnTo>
                <a:lnTo>
                  <a:pt x="0" y="95205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6400622" y="2037430"/>
            <a:ext cx="5752201" cy="1159356"/>
          </a:xfrm>
          <a:prstGeom prst="rect">
            <a:avLst/>
          </a:prstGeom>
          <a:noFill/>
        </p:spPr>
        <p:txBody>
          <a:bodyPr wrap="square" rtlCol="0">
            <a:spAutoFit/>
          </a:bodyPr>
          <a:lstStyle/>
          <a:p>
            <a:pPr>
              <a:lnSpc>
                <a:spcPct val="120000"/>
              </a:lnSpc>
            </a:pPr>
            <a:r>
              <a:rPr lang="zh-CN" altLang="en-US" sz="3200" b="1" spc="100" dirty="0">
                <a:solidFill>
                  <a:srgbClr val="988563"/>
                </a:solidFill>
                <a:latin typeface="微软雅黑 Light" panose="020B0502040204020203" pitchFamily="34" charset="-122"/>
                <a:ea typeface="微软雅黑 Light" panose="020B0502040204020203" pitchFamily="34" charset="-122"/>
              </a:rPr>
              <a:t>井盖隐患智能识别系统</a:t>
            </a:r>
            <a:endParaRPr lang="en-US" altLang="zh-CN" sz="3200" b="1" spc="100" dirty="0">
              <a:solidFill>
                <a:srgbClr val="988563"/>
              </a:solidFill>
              <a:latin typeface="微软雅黑 Light" panose="020B0502040204020203" pitchFamily="34" charset="-122"/>
              <a:ea typeface="微软雅黑 Light" panose="020B0502040204020203" pitchFamily="34" charset="-122"/>
            </a:endParaRPr>
          </a:p>
          <a:p>
            <a:pPr>
              <a:lnSpc>
                <a:spcPct val="120000"/>
              </a:lnSpc>
            </a:pPr>
            <a:r>
              <a:rPr lang="en-US" altLang="zh-CN" sz="2800" b="1" spc="100" dirty="0">
                <a:solidFill>
                  <a:srgbClr val="988563"/>
                </a:solidFill>
                <a:latin typeface="微软雅黑 Light" panose="020B0502040204020203" pitchFamily="34" charset="-122"/>
                <a:ea typeface="微软雅黑 Light" panose="020B0502040204020203" pitchFamily="34" charset="-122"/>
              </a:rPr>
              <a:t>Milestone 1 Review Meeting</a:t>
            </a:r>
            <a:endParaRPr lang="zh-CN" sz="2800" b="1" spc="100" dirty="0">
              <a:solidFill>
                <a:srgbClr val="988563"/>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6400622" y="3359972"/>
            <a:ext cx="5641625" cy="1200329"/>
          </a:xfrm>
          <a:prstGeom prst="rect">
            <a:avLst/>
          </a:prstGeom>
          <a:noFill/>
          <a:ln>
            <a:noFill/>
          </a:ln>
        </p:spPr>
        <p:txBody>
          <a:bodyPr wrap="square" rtlCol="0">
            <a:spAutoFit/>
          </a:bodyPr>
          <a:lstStyle/>
          <a:p>
            <a:pPr>
              <a:lnSpc>
                <a:spcPct val="250000"/>
              </a:lnSpc>
            </a:pPr>
            <a:r>
              <a:rPr lang="zh-CN" altLang="en-US" sz="1600" b="1" dirty="0">
                <a:solidFill>
                  <a:srgbClr val="333740"/>
                </a:solidFill>
                <a:latin typeface="微软雅黑 Light" panose="020B0502040204020203" pitchFamily="34" charset="-122"/>
                <a:ea typeface="微软雅黑 Light" panose="020B0502040204020203" pitchFamily="34" charset="-122"/>
              </a:rPr>
              <a:t>小组成员</a:t>
            </a:r>
            <a:endParaRPr lang="en-US" altLang="zh-CN" sz="1600" b="1" dirty="0">
              <a:solidFill>
                <a:srgbClr val="333740"/>
              </a:solidFill>
              <a:latin typeface="微软雅黑 Light" panose="020B0502040204020203" pitchFamily="34" charset="-122"/>
              <a:ea typeface="微软雅黑 Light" panose="020B0502040204020203" pitchFamily="34" charset="-122"/>
            </a:endParaRPr>
          </a:p>
          <a:p>
            <a:r>
              <a:rPr lang="en-US" altLang="zh-CN" sz="1600" dirty="0">
                <a:solidFill>
                  <a:srgbClr val="333740"/>
                </a:solidFill>
                <a:latin typeface="微软雅黑 Light" panose="020B0502040204020203" pitchFamily="34" charset="-122"/>
                <a:ea typeface="微软雅黑 Light" panose="020B0502040204020203" pitchFamily="34" charset="-122"/>
              </a:rPr>
              <a:t>2154157 </a:t>
            </a:r>
            <a:r>
              <a:rPr lang="zh-CN" altLang="en-US" sz="1600" dirty="0">
                <a:solidFill>
                  <a:srgbClr val="333740"/>
                </a:solidFill>
                <a:latin typeface="微软雅黑 Light" panose="020B0502040204020203" pitchFamily="34" charset="-122"/>
                <a:ea typeface="微软雅黑 Light" panose="020B0502040204020203" pitchFamily="34" charset="-122"/>
              </a:rPr>
              <a:t>王梓鉴</a:t>
            </a:r>
            <a:r>
              <a:rPr lang="en-US" altLang="zh-CN" sz="1600" dirty="0">
                <a:solidFill>
                  <a:srgbClr val="333740"/>
                </a:solidFill>
                <a:latin typeface="微软雅黑 Light" panose="020B0502040204020203" pitchFamily="34" charset="-122"/>
                <a:ea typeface="微软雅黑 Light" panose="020B0502040204020203" pitchFamily="34" charset="-122"/>
              </a:rPr>
              <a:t>   2151030 </a:t>
            </a:r>
            <a:r>
              <a:rPr lang="zh-CN" altLang="en-US" sz="1600" dirty="0">
                <a:solidFill>
                  <a:srgbClr val="333740"/>
                </a:solidFill>
                <a:latin typeface="微软雅黑 Light" panose="020B0502040204020203" pitchFamily="34" charset="-122"/>
                <a:ea typeface="微软雅黑 Light" panose="020B0502040204020203" pitchFamily="34" charset="-122"/>
              </a:rPr>
              <a:t>李金昊</a:t>
            </a:r>
            <a:endParaRPr lang="en-US" altLang="zh-CN" sz="1600" dirty="0">
              <a:solidFill>
                <a:srgbClr val="333740"/>
              </a:solidFill>
              <a:latin typeface="微软雅黑 Light" panose="020B0502040204020203" pitchFamily="34" charset="-122"/>
              <a:ea typeface="微软雅黑 Light" panose="020B0502040204020203" pitchFamily="34" charset="-122"/>
            </a:endParaRPr>
          </a:p>
          <a:p>
            <a:r>
              <a:rPr lang="en-US" altLang="zh-CN" sz="1600" dirty="0">
                <a:solidFill>
                  <a:srgbClr val="333740"/>
                </a:solidFill>
                <a:latin typeface="微软雅黑 Light" panose="020B0502040204020203" pitchFamily="34" charset="-122"/>
                <a:ea typeface="微软雅黑 Light" panose="020B0502040204020203" pitchFamily="34" charset="-122"/>
              </a:rPr>
              <a:t>2151760 </a:t>
            </a:r>
            <a:r>
              <a:rPr lang="zh-CN" altLang="en-US" sz="1600" dirty="0">
                <a:solidFill>
                  <a:srgbClr val="333740"/>
                </a:solidFill>
                <a:latin typeface="微软雅黑 Light" panose="020B0502040204020203" pitchFamily="34" charset="-122"/>
                <a:ea typeface="微软雅黑 Light" panose="020B0502040204020203" pitchFamily="34" charset="-122"/>
              </a:rPr>
              <a:t>郭子瑜</a:t>
            </a:r>
            <a:r>
              <a:rPr lang="en-US" altLang="zh-CN" sz="1600" dirty="0">
                <a:solidFill>
                  <a:srgbClr val="333740"/>
                </a:solidFill>
                <a:latin typeface="微软雅黑 Light" panose="020B0502040204020203" pitchFamily="34" charset="-122"/>
                <a:ea typeface="微软雅黑 Light" panose="020B0502040204020203" pitchFamily="34" charset="-122"/>
              </a:rPr>
              <a:t>   2153604 </a:t>
            </a:r>
            <a:r>
              <a:rPr lang="zh-CN" altLang="en-US" sz="1600" dirty="0">
                <a:solidFill>
                  <a:srgbClr val="333740"/>
                </a:solidFill>
                <a:latin typeface="微软雅黑 Light" panose="020B0502040204020203" pitchFamily="34" charset="-122"/>
                <a:ea typeface="微软雅黑 Light" panose="020B0502040204020203" pitchFamily="34" charset="-122"/>
              </a:rPr>
              <a:t>郭晓杰</a:t>
            </a:r>
            <a:endParaRPr lang="zh-CN" sz="1600" dirty="0">
              <a:solidFill>
                <a:srgbClr val="333740"/>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2337719" y="2617108"/>
            <a:ext cx="2887449" cy="1198880"/>
          </a:xfrm>
          <a:prstGeom prst="rect">
            <a:avLst/>
          </a:prstGeom>
        </p:spPr>
        <p:txBody>
          <a:bodyPr wrap="square">
            <a:spAutoFit/>
          </a:bodyPr>
          <a:lstStyle/>
          <a:p>
            <a:pPr algn="r"/>
            <a:r>
              <a:rPr lang="en-US" altLang="zh-CN" sz="3600" b="1" dirty="0">
                <a:solidFill>
                  <a:schemeClr val="bg1"/>
                </a:solidFill>
                <a:latin typeface="Century Gothic" panose="020B0502020202020204" pitchFamily="34" charset="0"/>
              </a:rPr>
              <a:t>TONGJI</a:t>
            </a:r>
          </a:p>
          <a:p>
            <a:pPr algn="r"/>
            <a:r>
              <a:rPr lang="en-US" altLang="zh-CN" sz="3600" b="1" dirty="0">
                <a:solidFill>
                  <a:schemeClr val="bg1"/>
                </a:solidFill>
                <a:latin typeface="Century Gothic" panose="020B0502020202020204" pitchFamily="34" charset="0"/>
              </a:rPr>
              <a:t>UNIVERSITY</a:t>
            </a:r>
          </a:p>
        </p:txBody>
      </p:sp>
      <p:pic>
        <p:nvPicPr>
          <p:cNvPr id="10" name="图片 9" descr="无背景logo"/>
          <p:cNvPicPr>
            <a:picLocks noChangeAspect="1"/>
          </p:cNvPicPr>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611855"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项目需求与任务分析</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3"/>
          <a:stretch>
            <a:fillRect/>
          </a:stretch>
        </p:blipFill>
        <p:spPr>
          <a:xfrm>
            <a:off x="10072370" y="76200"/>
            <a:ext cx="1689735" cy="858520"/>
          </a:xfrm>
          <a:prstGeom prst="rect">
            <a:avLst/>
          </a:prstGeom>
        </p:spPr>
      </p:pic>
      <p:sp>
        <p:nvSpPr>
          <p:cNvPr id="31" name="矩形 30">
            <a:extLst>
              <a:ext uri="{FF2B5EF4-FFF2-40B4-BE49-F238E27FC236}">
                <a16:creationId xmlns:a16="http://schemas.microsoft.com/office/drawing/2014/main" id="{1010EE25-6217-6FBB-1443-6ED8729BAC2E}"/>
              </a:ext>
            </a:extLst>
          </p:cNvPr>
          <p:cNvSpPr/>
          <p:nvPr/>
        </p:nvSpPr>
        <p:spPr>
          <a:xfrm>
            <a:off x="472949" y="1529861"/>
            <a:ext cx="11041959" cy="1866858"/>
          </a:xfrm>
          <a:prstGeom prst="rect">
            <a:avLst/>
          </a:prstGeom>
        </p:spPr>
        <p:txBody>
          <a:bodyPr wrap="square">
            <a:spAutoFit/>
          </a:bodyPr>
          <a:lstStyle/>
          <a:p>
            <a:pPr indent="355600" algn="just">
              <a:lnSpc>
                <a:spcPct val="150000"/>
              </a:lnSpc>
            </a:pPr>
            <a:r>
              <a:rPr lang="en-US"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引入</a:t>
            </a:r>
            <a:r>
              <a:rPr lang="en-US"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AI</a:t>
            </a: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算法实现井盖状态的智能检测用于传输路线室外巡检稽核场景，识别井盖是否存在隐患及其具体的隐患类别，包括“完好”、“破损”、“缺失”、“未盖”和“井圈问题”。对存在隐患的井盖状态进行具体类别的判定</a:t>
            </a:r>
            <a:endParaRPr lang="en-US"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indent="355600" algn="just">
              <a:lnSpc>
                <a:spcPct val="150000"/>
              </a:lnSpc>
            </a:pPr>
            <a:r>
              <a:rPr lang="en-US" altLang="zh-CN" sz="20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20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识别分类需求如下：</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7" name="矩形: 圆角 36">
            <a:extLst>
              <a:ext uri="{FF2B5EF4-FFF2-40B4-BE49-F238E27FC236}">
                <a16:creationId xmlns:a16="http://schemas.microsoft.com/office/drawing/2014/main" id="{ACC0E1A9-963F-E570-E47D-3749328B288D}"/>
              </a:ext>
            </a:extLst>
          </p:cNvPr>
          <p:cNvSpPr/>
          <p:nvPr/>
        </p:nvSpPr>
        <p:spPr>
          <a:xfrm>
            <a:off x="374979" y="812231"/>
            <a:ext cx="1833980" cy="419582"/>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AB5AAC4-0989-610C-85BB-84F64D6E6573}"/>
              </a:ext>
            </a:extLst>
          </p:cNvPr>
          <p:cNvSpPr txBox="1"/>
          <p:nvPr/>
        </p:nvSpPr>
        <p:spPr>
          <a:xfrm>
            <a:off x="412832" y="799451"/>
            <a:ext cx="1833980" cy="432362"/>
          </a:xfrm>
          <a:prstGeom prst="rect">
            <a:avLst/>
          </a:prstGeom>
          <a:noFill/>
        </p:spPr>
        <p:txBody>
          <a:bodyPr wrap="square" rtlCol="0">
            <a:spAutoFit/>
          </a:bodyPr>
          <a:lstStyle/>
          <a:p>
            <a:pPr>
              <a:lnSpc>
                <a:spcPct val="120000"/>
              </a:lnSpc>
            </a:pPr>
            <a:r>
              <a:rPr lang="zh-CN" altLang="en-US" sz="2000" b="1"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系统功能需求</a:t>
            </a:r>
            <a:endParaRPr lang="zh-CN" altLang="en-US" sz="2000" b="1" dirty="0">
              <a:solidFill>
                <a:srgbClr val="988563"/>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56E03ADC-8C5B-7EB5-0E4E-3EC7388313D6}"/>
              </a:ext>
            </a:extLst>
          </p:cNvPr>
          <p:cNvPicPr>
            <a:picLocks noChangeAspect="1"/>
          </p:cNvPicPr>
          <p:nvPr/>
        </p:nvPicPr>
        <p:blipFill>
          <a:blip r:embed="rId4"/>
          <a:stretch>
            <a:fillRect/>
          </a:stretch>
        </p:blipFill>
        <p:spPr>
          <a:xfrm>
            <a:off x="559087" y="3638767"/>
            <a:ext cx="11332210" cy="1893704"/>
          </a:xfrm>
          <a:prstGeom prst="rect">
            <a:avLst/>
          </a:prstGeom>
        </p:spPr>
      </p:pic>
    </p:spTree>
    <p:extLst>
      <p:ext uri="{BB962C8B-B14F-4D97-AF65-F5344CB8AC3E}">
        <p14:creationId xmlns:p14="http://schemas.microsoft.com/office/powerpoint/2010/main" val="28385170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611855"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项目需求与任务分析</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3"/>
          <a:stretch>
            <a:fillRect/>
          </a:stretch>
        </p:blipFill>
        <p:spPr>
          <a:xfrm>
            <a:off x="10072370" y="76200"/>
            <a:ext cx="1689735" cy="858520"/>
          </a:xfrm>
          <a:prstGeom prst="rect">
            <a:avLst/>
          </a:prstGeom>
        </p:spPr>
      </p:pic>
      <p:sp>
        <p:nvSpPr>
          <p:cNvPr id="31" name="矩形 30">
            <a:extLst>
              <a:ext uri="{FF2B5EF4-FFF2-40B4-BE49-F238E27FC236}">
                <a16:creationId xmlns:a16="http://schemas.microsoft.com/office/drawing/2014/main" id="{1010EE25-6217-6FBB-1443-6ED8729BAC2E}"/>
              </a:ext>
            </a:extLst>
          </p:cNvPr>
          <p:cNvSpPr/>
          <p:nvPr/>
        </p:nvSpPr>
        <p:spPr>
          <a:xfrm>
            <a:off x="1086394" y="1674993"/>
            <a:ext cx="10019211" cy="1866858"/>
          </a:xfrm>
          <a:prstGeom prst="rect">
            <a:avLst/>
          </a:prstGeom>
        </p:spPr>
        <p:txBody>
          <a:bodyPr wrap="square">
            <a:spAutoFit/>
          </a:bodyPr>
          <a:lstStyle/>
          <a:p>
            <a:pPr indent="355600" algn="just">
              <a:lnSpc>
                <a:spcPct val="150000"/>
              </a:lnSpc>
            </a:pPr>
            <a:r>
              <a:rPr lang="en-US"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考虑到实际业务场景，本课题基于目标检测技术实现对井盖隐患的识别。首先，在数据预处理阶段，为提升数据质量，可采用数据增强、数据标注等方式。在模型训练阶段，不局限于单一检测算法的使用，可采用集成学习思想，训练多模型并将结果融合，以提升模型效果及泛化能力。最后，选择合适的后处理方式输出井盖隐患的识别结果。</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7" name="矩形: 圆角 36">
            <a:extLst>
              <a:ext uri="{FF2B5EF4-FFF2-40B4-BE49-F238E27FC236}">
                <a16:creationId xmlns:a16="http://schemas.microsoft.com/office/drawing/2014/main" id="{ACC0E1A9-963F-E570-E47D-3749328B288D}"/>
              </a:ext>
            </a:extLst>
          </p:cNvPr>
          <p:cNvSpPr/>
          <p:nvPr/>
        </p:nvSpPr>
        <p:spPr>
          <a:xfrm>
            <a:off x="374978" y="812231"/>
            <a:ext cx="2146153" cy="419582"/>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AB5AAC4-0989-610C-85BB-84F64D6E6573}"/>
              </a:ext>
            </a:extLst>
          </p:cNvPr>
          <p:cNvSpPr txBox="1"/>
          <p:nvPr/>
        </p:nvSpPr>
        <p:spPr>
          <a:xfrm>
            <a:off x="412831" y="799451"/>
            <a:ext cx="2108300" cy="432362"/>
          </a:xfrm>
          <a:prstGeom prst="rect">
            <a:avLst/>
          </a:prstGeom>
          <a:noFill/>
        </p:spPr>
        <p:txBody>
          <a:bodyPr wrap="square" rtlCol="0">
            <a:spAutoFit/>
          </a:bodyPr>
          <a:lstStyle/>
          <a:p>
            <a:pPr>
              <a:lnSpc>
                <a:spcPct val="120000"/>
              </a:lnSpc>
            </a:pPr>
            <a:r>
              <a:rPr lang="zh-CN" altLang="en-US" sz="2000" b="1"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技术要求和指标</a:t>
            </a:r>
            <a:endParaRPr lang="zh-CN" altLang="en-US" sz="2000" b="1" dirty="0">
              <a:solidFill>
                <a:srgbClr val="988563"/>
              </a:solidFill>
              <a:latin typeface="微软雅黑 Light" panose="020B0502040204020203" pitchFamily="34" charset="-122"/>
              <a:ea typeface="微软雅黑 Light" panose="020B0502040204020203" pitchFamily="34" charset="-122"/>
            </a:endParaRPr>
          </a:p>
        </p:txBody>
      </p:sp>
      <p:pic>
        <p:nvPicPr>
          <p:cNvPr id="5" name="图片 4">
            <a:extLst>
              <a:ext uri="{FF2B5EF4-FFF2-40B4-BE49-F238E27FC236}">
                <a16:creationId xmlns:a16="http://schemas.microsoft.com/office/drawing/2014/main" id="{829661D4-0A7E-D2D2-BCB8-17E8F10F9462}"/>
              </a:ext>
            </a:extLst>
          </p:cNvPr>
          <p:cNvPicPr>
            <a:picLocks noChangeAspect="1"/>
          </p:cNvPicPr>
          <p:nvPr/>
        </p:nvPicPr>
        <p:blipFill>
          <a:blip r:embed="rId4"/>
          <a:stretch>
            <a:fillRect/>
          </a:stretch>
        </p:blipFill>
        <p:spPr>
          <a:xfrm>
            <a:off x="4639410" y="4753976"/>
            <a:ext cx="2451226" cy="946199"/>
          </a:xfrm>
          <a:prstGeom prst="rect">
            <a:avLst/>
          </a:prstGeom>
        </p:spPr>
      </p:pic>
      <p:pic>
        <p:nvPicPr>
          <p:cNvPr id="8" name="图片 7">
            <a:extLst>
              <a:ext uri="{FF2B5EF4-FFF2-40B4-BE49-F238E27FC236}">
                <a16:creationId xmlns:a16="http://schemas.microsoft.com/office/drawing/2014/main" id="{62350D00-7DC0-4CB5-38A2-52ECD4F2D48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68" t="50000" r="9981" b="2084"/>
          <a:stretch/>
        </p:blipFill>
        <p:spPr>
          <a:xfrm>
            <a:off x="218057" y="4854541"/>
            <a:ext cx="1512484" cy="1102448"/>
          </a:xfrm>
          <a:prstGeom prst="rect">
            <a:avLst/>
          </a:prstGeom>
        </p:spPr>
      </p:pic>
      <p:sp>
        <p:nvSpPr>
          <p:cNvPr id="9" name="矩形 8">
            <a:extLst>
              <a:ext uri="{FF2B5EF4-FFF2-40B4-BE49-F238E27FC236}">
                <a16:creationId xmlns:a16="http://schemas.microsoft.com/office/drawing/2014/main" id="{51044927-3765-2654-728D-F0B1A4D16723}"/>
              </a:ext>
            </a:extLst>
          </p:cNvPr>
          <p:cNvSpPr/>
          <p:nvPr/>
        </p:nvSpPr>
        <p:spPr>
          <a:xfrm>
            <a:off x="626287" y="4155547"/>
            <a:ext cx="696024" cy="393539"/>
          </a:xfrm>
          <a:prstGeom prst="rect">
            <a:avLst/>
          </a:prstGeom>
          <a:solidFill>
            <a:srgbClr val="48D8C3"/>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567FC77-0059-8069-22AD-30D979FF3800}"/>
              </a:ext>
            </a:extLst>
          </p:cNvPr>
          <p:cNvSpPr txBox="1"/>
          <p:nvPr/>
        </p:nvSpPr>
        <p:spPr>
          <a:xfrm>
            <a:off x="626287" y="4155547"/>
            <a:ext cx="696024" cy="369332"/>
          </a:xfrm>
          <a:prstGeom prst="rect">
            <a:avLst/>
          </a:prstGeom>
          <a:noFill/>
        </p:spPr>
        <p:txBody>
          <a:bodyPr wrap="none" rtlCol="0">
            <a:spAutoFit/>
          </a:bodyPr>
          <a:lstStyle/>
          <a:p>
            <a:r>
              <a:rPr lang="en-US" altLang="zh-CN" dirty="0"/>
              <a:t>input</a:t>
            </a:r>
            <a:endParaRPr lang="zh-CN" altLang="en-US" dirty="0"/>
          </a:p>
        </p:txBody>
      </p:sp>
      <p:sp>
        <p:nvSpPr>
          <p:cNvPr id="11" name="箭头: 右 10">
            <a:extLst>
              <a:ext uri="{FF2B5EF4-FFF2-40B4-BE49-F238E27FC236}">
                <a16:creationId xmlns:a16="http://schemas.microsoft.com/office/drawing/2014/main" id="{DC03F5A9-4CE3-3235-66D0-345D5350FA4C}"/>
              </a:ext>
            </a:extLst>
          </p:cNvPr>
          <p:cNvSpPr/>
          <p:nvPr/>
        </p:nvSpPr>
        <p:spPr>
          <a:xfrm>
            <a:off x="1795554" y="5023087"/>
            <a:ext cx="468774" cy="35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8E0FCC3-3B42-F2F6-04C8-DC8F19EA78A7}"/>
              </a:ext>
            </a:extLst>
          </p:cNvPr>
          <p:cNvSpPr/>
          <p:nvPr/>
        </p:nvSpPr>
        <p:spPr>
          <a:xfrm>
            <a:off x="2384185" y="4962470"/>
            <a:ext cx="1582484" cy="541038"/>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015835A-F6AB-6B4F-0C45-F94BD3B67E02}"/>
              </a:ext>
            </a:extLst>
          </p:cNvPr>
          <p:cNvSpPr txBox="1"/>
          <p:nvPr/>
        </p:nvSpPr>
        <p:spPr>
          <a:xfrm>
            <a:off x="2384185" y="5057799"/>
            <a:ext cx="1582484" cy="338554"/>
          </a:xfrm>
          <a:prstGeom prst="rect">
            <a:avLst/>
          </a:prstGeom>
          <a:noFill/>
        </p:spPr>
        <p:txBody>
          <a:bodyPr wrap="none" rtlCol="0">
            <a:spAutoFit/>
          </a:bodyPr>
          <a:lstStyle/>
          <a:p>
            <a:r>
              <a:rPr lang="en-US" altLang="zh-CN" sz="1600" dirty="0"/>
              <a:t>preconditioning</a:t>
            </a:r>
            <a:endParaRPr lang="zh-CN" altLang="en-US" sz="1600" dirty="0"/>
          </a:p>
        </p:txBody>
      </p:sp>
      <p:sp>
        <p:nvSpPr>
          <p:cNvPr id="14" name="箭头: 右 13">
            <a:extLst>
              <a:ext uri="{FF2B5EF4-FFF2-40B4-BE49-F238E27FC236}">
                <a16:creationId xmlns:a16="http://schemas.microsoft.com/office/drawing/2014/main" id="{F0B3916A-2652-9F1C-9505-219FAAC3652E}"/>
              </a:ext>
            </a:extLst>
          </p:cNvPr>
          <p:cNvSpPr/>
          <p:nvPr/>
        </p:nvSpPr>
        <p:spPr>
          <a:xfrm>
            <a:off x="4093568" y="5032450"/>
            <a:ext cx="468774" cy="35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738F82DB-A2F5-2A02-4214-5839B16BBDBA}"/>
              </a:ext>
            </a:extLst>
          </p:cNvPr>
          <p:cNvSpPr/>
          <p:nvPr/>
        </p:nvSpPr>
        <p:spPr>
          <a:xfrm>
            <a:off x="7163356" y="5043325"/>
            <a:ext cx="468774" cy="35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5FC5E1A-60DD-25C5-7CF5-87861BE952CD}"/>
              </a:ext>
            </a:extLst>
          </p:cNvPr>
          <p:cNvSpPr/>
          <p:nvPr/>
        </p:nvSpPr>
        <p:spPr>
          <a:xfrm>
            <a:off x="7704850" y="4899217"/>
            <a:ext cx="1346671" cy="732672"/>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A8B34F7-ED8F-0F32-75FD-91439CA7F86D}"/>
              </a:ext>
            </a:extLst>
          </p:cNvPr>
          <p:cNvSpPr txBox="1"/>
          <p:nvPr/>
        </p:nvSpPr>
        <p:spPr>
          <a:xfrm>
            <a:off x="7704851" y="4960013"/>
            <a:ext cx="1346671" cy="584775"/>
          </a:xfrm>
          <a:prstGeom prst="rect">
            <a:avLst/>
          </a:prstGeom>
          <a:noFill/>
        </p:spPr>
        <p:txBody>
          <a:bodyPr wrap="square" rtlCol="0">
            <a:spAutoFit/>
          </a:bodyPr>
          <a:lstStyle/>
          <a:p>
            <a:pPr algn="ctr"/>
            <a:r>
              <a:rPr lang="en-US" altLang="zh-CN" sz="1600" dirty="0"/>
              <a:t>Identification result</a:t>
            </a:r>
            <a:endParaRPr lang="zh-CN" altLang="en-US" sz="1600" dirty="0"/>
          </a:p>
        </p:txBody>
      </p:sp>
      <p:sp>
        <p:nvSpPr>
          <p:cNvPr id="18" name="矩形 17">
            <a:extLst>
              <a:ext uri="{FF2B5EF4-FFF2-40B4-BE49-F238E27FC236}">
                <a16:creationId xmlns:a16="http://schemas.microsoft.com/office/drawing/2014/main" id="{B062D9F8-251A-649A-E2E1-5C917C09EFB1}"/>
              </a:ext>
            </a:extLst>
          </p:cNvPr>
          <p:cNvSpPr/>
          <p:nvPr/>
        </p:nvSpPr>
        <p:spPr>
          <a:xfrm>
            <a:off x="9606615" y="4960013"/>
            <a:ext cx="1410269" cy="584775"/>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176F7E1E-D873-FF5C-7696-9DFC40BD2FC2}"/>
              </a:ext>
            </a:extLst>
          </p:cNvPr>
          <p:cNvSpPr txBox="1"/>
          <p:nvPr/>
        </p:nvSpPr>
        <p:spPr>
          <a:xfrm>
            <a:off x="9539981" y="5052737"/>
            <a:ext cx="1522230" cy="338554"/>
          </a:xfrm>
          <a:prstGeom prst="rect">
            <a:avLst/>
          </a:prstGeom>
          <a:noFill/>
        </p:spPr>
        <p:txBody>
          <a:bodyPr wrap="square" rtlCol="0">
            <a:spAutoFit/>
          </a:bodyPr>
          <a:lstStyle/>
          <a:p>
            <a:pPr algn="ctr"/>
            <a:r>
              <a:rPr lang="en-US" altLang="zh-CN" sz="1600" dirty="0"/>
              <a:t>Postprocessing</a:t>
            </a:r>
            <a:endParaRPr lang="zh-CN" altLang="en-US" sz="1600" dirty="0"/>
          </a:p>
        </p:txBody>
      </p:sp>
      <p:sp>
        <p:nvSpPr>
          <p:cNvPr id="20" name="箭头: 右 19">
            <a:extLst>
              <a:ext uri="{FF2B5EF4-FFF2-40B4-BE49-F238E27FC236}">
                <a16:creationId xmlns:a16="http://schemas.microsoft.com/office/drawing/2014/main" id="{E75CB323-8E2E-E7F3-57F3-96AF18F625B2}"/>
              </a:ext>
            </a:extLst>
          </p:cNvPr>
          <p:cNvSpPr/>
          <p:nvPr/>
        </p:nvSpPr>
        <p:spPr>
          <a:xfrm>
            <a:off x="9105255" y="5052737"/>
            <a:ext cx="468774" cy="35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02CC860F-8CAF-14C6-70EE-98A8CDB984EE}"/>
              </a:ext>
            </a:extLst>
          </p:cNvPr>
          <p:cNvSpPr/>
          <p:nvPr/>
        </p:nvSpPr>
        <p:spPr>
          <a:xfrm>
            <a:off x="11081897" y="5052737"/>
            <a:ext cx="468774" cy="35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54F51E87-DBEC-98B7-79C1-69B3BAA9AE75}"/>
              </a:ext>
            </a:extLst>
          </p:cNvPr>
          <p:cNvPicPr>
            <a:picLocks noChangeAspect="1"/>
          </p:cNvPicPr>
          <p:nvPr/>
        </p:nvPicPr>
        <p:blipFill>
          <a:blip r:embed="rId6"/>
          <a:stretch>
            <a:fillRect/>
          </a:stretch>
        </p:blipFill>
        <p:spPr>
          <a:xfrm>
            <a:off x="11677426" y="4970827"/>
            <a:ext cx="254013" cy="476274"/>
          </a:xfrm>
          <a:prstGeom prst="rect">
            <a:avLst/>
          </a:prstGeom>
        </p:spPr>
      </p:pic>
      <p:sp>
        <p:nvSpPr>
          <p:cNvPr id="24" name="文本框 23">
            <a:extLst>
              <a:ext uri="{FF2B5EF4-FFF2-40B4-BE49-F238E27FC236}">
                <a16:creationId xmlns:a16="http://schemas.microsoft.com/office/drawing/2014/main" id="{66EED2DF-6072-2DAB-0BD4-EC4B1C10D21A}"/>
              </a:ext>
            </a:extLst>
          </p:cNvPr>
          <p:cNvSpPr txBox="1"/>
          <p:nvPr/>
        </p:nvSpPr>
        <p:spPr>
          <a:xfrm>
            <a:off x="10951789" y="5628501"/>
            <a:ext cx="1192955" cy="307777"/>
          </a:xfrm>
          <a:prstGeom prst="rect">
            <a:avLst/>
          </a:prstGeom>
          <a:noFill/>
        </p:spPr>
        <p:txBody>
          <a:bodyPr wrap="none" rtlCol="0">
            <a:spAutoFit/>
          </a:bodyPr>
          <a:lstStyle/>
          <a:p>
            <a:r>
              <a:rPr lang="en-US" altLang="zh-CN" sz="1400" dirty="0">
                <a:solidFill>
                  <a:srgbClr val="0070C0"/>
                </a:solidFill>
              </a:rPr>
              <a:t>manual audit</a:t>
            </a:r>
            <a:endParaRPr lang="zh-CN" altLang="en-US" sz="1400" dirty="0">
              <a:solidFill>
                <a:srgbClr val="0070C0"/>
              </a:solidFill>
            </a:endParaRPr>
          </a:p>
        </p:txBody>
      </p:sp>
      <p:sp>
        <p:nvSpPr>
          <p:cNvPr id="25" name="矩形 24">
            <a:extLst>
              <a:ext uri="{FF2B5EF4-FFF2-40B4-BE49-F238E27FC236}">
                <a16:creationId xmlns:a16="http://schemas.microsoft.com/office/drawing/2014/main" id="{FAC144D3-8E3E-2827-DA6B-3E6C03467892}"/>
              </a:ext>
            </a:extLst>
          </p:cNvPr>
          <p:cNvSpPr/>
          <p:nvPr/>
        </p:nvSpPr>
        <p:spPr>
          <a:xfrm>
            <a:off x="4603054" y="4162451"/>
            <a:ext cx="2487582" cy="393539"/>
          </a:xfrm>
          <a:prstGeom prst="rect">
            <a:avLst/>
          </a:prstGeom>
          <a:solidFill>
            <a:srgbClr val="48D8C3"/>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7B92F872-3BC3-3445-F90F-DD8B6DC08C11}"/>
              </a:ext>
            </a:extLst>
          </p:cNvPr>
          <p:cNvSpPr txBox="1"/>
          <p:nvPr/>
        </p:nvSpPr>
        <p:spPr>
          <a:xfrm>
            <a:off x="4843204" y="4160531"/>
            <a:ext cx="2007281" cy="369332"/>
          </a:xfrm>
          <a:prstGeom prst="rect">
            <a:avLst/>
          </a:prstGeom>
          <a:noFill/>
        </p:spPr>
        <p:txBody>
          <a:bodyPr wrap="none" rtlCol="0">
            <a:spAutoFit/>
          </a:bodyPr>
          <a:lstStyle/>
          <a:p>
            <a:r>
              <a:rPr lang="en-US" altLang="zh-CN" dirty="0"/>
              <a:t>Detection network</a:t>
            </a:r>
            <a:endParaRPr lang="zh-CN" altLang="en-US" dirty="0"/>
          </a:p>
        </p:txBody>
      </p:sp>
      <p:sp>
        <p:nvSpPr>
          <p:cNvPr id="28" name="矩形 27">
            <a:extLst>
              <a:ext uri="{FF2B5EF4-FFF2-40B4-BE49-F238E27FC236}">
                <a16:creationId xmlns:a16="http://schemas.microsoft.com/office/drawing/2014/main" id="{F3B878BE-F6F2-95A6-9EA6-108A021803CE}"/>
              </a:ext>
            </a:extLst>
          </p:cNvPr>
          <p:cNvSpPr/>
          <p:nvPr/>
        </p:nvSpPr>
        <p:spPr>
          <a:xfrm>
            <a:off x="9051521" y="4170021"/>
            <a:ext cx="2879918" cy="393539"/>
          </a:xfrm>
          <a:prstGeom prst="rect">
            <a:avLst/>
          </a:prstGeom>
          <a:solidFill>
            <a:srgbClr val="48D8C3"/>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F79C67A0-1027-AF55-A3CA-81F3962A6383}"/>
              </a:ext>
            </a:extLst>
          </p:cNvPr>
          <p:cNvSpPr txBox="1"/>
          <p:nvPr/>
        </p:nvSpPr>
        <p:spPr>
          <a:xfrm>
            <a:off x="10065722" y="4155547"/>
            <a:ext cx="851515" cy="369332"/>
          </a:xfrm>
          <a:prstGeom prst="rect">
            <a:avLst/>
          </a:prstGeom>
          <a:noFill/>
        </p:spPr>
        <p:txBody>
          <a:bodyPr wrap="none" rtlCol="0">
            <a:spAutoFit/>
          </a:bodyPr>
          <a:lstStyle/>
          <a:p>
            <a:r>
              <a:rPr lang="en-US" altLang="zh-CN" dirty="0"/>
              <a:t>output</a:t>
            </a:r>
            <a:endParaRPr lang="zh-CN" altLang="en-US" dirty="0"/>
          </a:p>
        </p:txBody>
      </p:sp>
      <p:sp>
        <p:nvSpPr>
          <p:cNvPr id="30" name="文本框 29">
            <a:extLst>
              <a:ext uri="{FF2B5EF4-FFF2-40B4-BE49-F238E27FC236}">
                <a16:creationId xmlns:a16="http://schemas.microsoft.com/office/drawing/2014/main" id="{2F96ACFA-34AB-D547-96A5-898FDBD6A997}"/>
              </a:ext>
            </a:extLst>
          </p:cNvPr>
          <p:cNvSpPr txBox="1"/>
          <p:nvPr/>
        </p:nvSpPr>
        <p:spPr>
          <a:xfrm>
            <a:off x="4720255" y="5718181"/>
            <a:ext cx="830677" cy="276999"/>
          </a:xfrm>
          <a:prstGeom prst="rect">
            <a:avLst/>
          </a:prstGeom>
          <a:noFill/>
        </p:spPr>
        <p:txBody>
          <a:bodyPr wrap="none" rtlCol="0">
            <a:spAutoFit/>
          </a:bodyPr>
          <a:lstStyle/>
          <a:p>
            <a:r>
              <a:rPr lang="en-US" altLang="zh-CN" sz="1200" dirty="0"/>
              <a:t>backbone</a:t>
            </a:r>
            <a:endParaRPr lang="zh-CN" altLang="en-US" sz="1200" dirty="0"/>
          </a:p>
        </p:txBody>
      </p:sp>
      <p:sp>
        <p:nvSpPr>
          <p:cNvPr id="32" name="文本框 31">
            <a:extLst>
              <a:ext uri="{FF2B5EF4-FFF2-40B4-BE49-F238E27FC236}">
                <a16:creationId xmlns:a16="http://schemas.microsoft.com/office/drawing/2014/main" id="{93EE1C32-B3A0-F31C-C92D-2F95FE3550FC}"/>
              </a:ext>
            </a:extLst>
          </p:cNvPr>
          <p:cNvSpPr txBox="1"/>
          <p:nvPr/>
        </p:nvSpPr>
        <p:spPr>
          <a:xfrm>
            <a:off x="5733353" y="5718180"/>
            <a:ext cx="489236" cy="276999"/>
          </a:xfrm>
          <a:prstGeom prst="rect">
            <a:avLst/>
          </a:prstGeom>
          <a:noFill/>
        </p:spPr>
        <p:txBody>
          <a:bodyPr wrap="none" rtlCol="0">
            <a:spAutoFit/>
          </a:bodyPr>
          <a:lstStyle/>
          <a:p>
            <a:r>
              <a:rPr lang="en-US" altLang="zh-CN" sz="1200" dirty="0"/>
              <a:t>neck</a:t>
            </a:r>
            <a:endParaRPr lang="zh-CN" altLang="en-US" sz="1200" dirty="0"/>
          </a:p>
        </p:txBody>
      </p:sp>
      <p:sp>
        <p:nvSpPr>
          <p:cNvPr id="33" name="文本框 32">
            <a:extLst>
              <a:ext uri="{FF2B5EF4-FFF2-40B4-BE49-F238E27FC236}">
                <a16:creationId xmlns:a16="http://schemas.microsoft.com/office/drawing/2014/main" id="{408D1313-6FB8-B1AD-A896-DBF3F5B1EA52}"/>
              </a:ext>
            </a:extLst>
          </p:cNvPr>
          <p:cNvSpPr txBox="1"/>
          <p:nvPr/>
        </p:nvSpPr>
        <p:spPr>
          <a:xfrm>
            <a:off x="6439870" y="5718180"/>
            <a:ext cx="513282" cy="276999"/>
          </a:xfrm>
          <a:prstGeom prst="rect">
            <a:avLst/>
          </a:prstGeom>
          <a:noFill/>
        </p:spPr>
        <p:txBody>
          <a:bodyPr wrap="none" rtlCol="0">
            <a:spAutoFit/>
          </a:bodyPr>
          <a:lstStyle/>
          <a:p>
            <a:r>
              <a:rPr lang="en-US" altLang="zh-CN" sz="1200" dirty="0"/>
              <a:t>head</a:t>
            </a:r>
            <a:endParaRPr lang="zh-CN" altLang="en-US" sz="1200" dirty="0"/>
          </a:p>
        </p:txBody>
      </p:sp>
    </p:spTree>
    <p:extLst>
      <p:ext uri="{BB962C8B-B14F-4D97-AF65-F5344CB8AC3E}">
        <p14:creationId xmlns:p14="http://schemas.microsoft.com/office/powerpoint/2010/main" val="250892496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1"/>
            <a:ext cx="124440" cy="534036"/>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项目目标人群</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10" name="弧形 9"/>
          <p:cNvSpPr/>
          <p:nvPr/>
        </p:nvSpPr>
        <p:spPr>
          <a:xfrm>
            <a:off x="1374063" y="1996853"/>
            <a:ext cx="3071090" cy="3071090"/>
          </a:xfrm>
          <a:prstGeom prst="arc">
            <a:avLst>
              <a:gd name="adj1" fmla="val 16200000"/>
              <a:gd name="adj2" fmla="val 5437565"/>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3" name="弧形 12"/>
          <p:cNvSpPr/>
          <p:nvPr/>
        </p:nvSpPr>
        <p:spPr>
          <a:xfrm flipH="1">
            <a:off x="7746208" y="2012145"/>
            <a:ext cx="3071090" cy="3071090"/>
          </a:xfrm>
          <a:prstGeom prst="arc">
            <a:avLst>
              <a:gd name="adj1" fmla="val 16200000"/>
              <a:gd name="adj2" fmla="val 5437565"/>
            </a:avLst>
          </a:prstGeom>
          <a:ln>
            <a:solidFill>
              <a:schemeClr val="tx1">
                <a:lumMod val="50000"/>
                <a:lumOff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nvGrpSpPr>
          <p:cNvPr id="14" name="组合 13"/>
          <p:cNvGrpSpPr/>
          <p:nvPr/>
        </p:nvGrpSpPr>
        <p:grpSpPr>
          <a:xfrm>
            <a:off x="3903096" y="2373142"/>
            <a:ext cx="4385807" cy="2318517"/>
            <a:chOff x="729401" y="2198026"/>
            <a:chExt cx="2781834" cy="1470591"/>
          </a:xfrm>
        </p:grpSpPr>
        <p:sp>
          <p:nvSpPr>
            <p:cNvPr id="15" name="椭圆 14"/>
            <p:cNvSpPr/>
            <p:nvPr/>
          </p:nvSpPr>
          <p:spPr>
            <a:xfrm>
              <a:off x="729401" y="2198026"/>
              <a:ext cx="1470591" cy="1470591"/>
            </a:xfrm>
            <a:prstGeom prst="ellipse">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16" name="椭圆 15"/>
            <p:cNvSpPr/>
            <p:nvPr/>
          </p:nvSpPr>
          <p:spPr>
            <a:xfrm>
              <a:off x="2040644" y="2198026"/>
              <a:ext cx="1470591" cy="1470591"/>
            </a:xfrm>
            <a:prstGeom prst="ellipse">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17" name="组合 16"/>
          <p:cNvGrpSpPr/>
          <p:nvPr/>
        </p:nvGrpSpPr>
        <p:grpSpPr>
          <a:xfrm>
            <a:off x="2143587" y="1679941"/>
            <a:ext cx="633825" cy="3704915"/>
            <a:chOff x="2235626" y="1665837"/>
            <a:chExt cx="633825" cy="3704915"/>
          </a:xfrm>
          <a:solidFill>
            <a:srgbClr val="988563"/>
          </a:solidFill>
        </p:grpSpPr>
        <p:sp>
          <p:nvSpPr>
            <p:cNvPr id="18" name="椭圆 17"/>
            <p:cNvSpPr/>
            <p:nvPr/>
          </p:nvSpPr>
          <p:spPr>
            <a:xfrm>
              <a:off x="2235626" y="1665837"/>
              <a:ext cx="633825" cy="63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0" name="椭圆 19"/>
            <p:cNvSpPr/>
            <p:nvPr/>
          </p:nvSpPr>
          <p:spPr>
            <a:xfrm>
              <a:off x="2235626" y="4736927"/>
              <a:ext cx="633825" cy="63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grpSp>
        <p:nvGrpSpPr>
          <p:cNvPr id="21" name="组合 20"/>
          <p:cNvGrpSpPr/>
          <p:nvPr/>
        </p:nvGrpSpPr>
        <p:grpSpPr>
          <a:xfrm flipH="1">
            <a:off x="9414588" y="1679942"/>
            <a:ext cx="633825" cy="3704915"/>
            <a:chOff x="2235626" y="1665837"/>
            <a:chExt cx="633825" cy="3704915"/>
          </a:xfrm>
          <a:solidFill>
            <a:srgbClr val="B8AA92"/>
          </a:solidFill>
        </p:grpSpPr>
        <p:sp>
          <p:nvSpPr>
            <p:cNvPr id="22" name="椭圆 21"/>
            <p:cNvSpPr/>
            <p:nvPr/>
          </p:nvSpPr>
          <p:spPr>
            <a:xfrm>
              <a:off x="2235626" y="1665837"/>
              <a:ext cx="633825" cy="63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24" name="椭圆 23"/>
            <p:cNvSpPr/>
            <p:nvPr/>
          </p:nvSpPr>
          <p:spPr>
            <a:xfrm>
              <a:off x="2235626" y="4736927"/>
              <a:ext cx="633825" cy="6338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grpSp>
      <p:sp>
        <p:nvSpPr>
          <p:cNvPr id="33" name="矩形 32"/>
          <p:cNvSpPr/>
          <p:nvPr/>
        </p:nvSpPr>
        <p:spPr>
          <a:xfrm>
            <a:off x="1558727" y="2421094"/>
            <a:ext cx="1350881" cy="307777"/>
          </a:xfrm>
          <a:prstGeom prst="rect">
            <a:avLst/>
          </a:prstGeom>
          <a:noFill/>
        </p:spPr>
        <p:txBody>
          <a:bodyPr wrap="square" rtlCol="0">
            <a:spAutoFit/>
          </a:bodyPr>
          <a:lstStyle/>
          <a:p>
            <a:pPr algn="r"/>
            <a:r>
              <a:rPr lang="zh-CN" altLang="en-US" sz="1400" dirty="0">
                <a:solidFill>
                  <a:srgbClr val="988563"/>
                </a:solidFill>
                <a:latin typeface="微软雅黑 Light" panose="020B0502040204020203" pitchFamily="34" charset="-122"/>
                <a:ea typeface="微软雅黑 Light" panose="020B0502040204020203" pitchFamily="34" charset="-122"/>
              </a:rPr>
              <a:t>城市管理部门</a:t>
            </a:r>
          </a:p>
        </p:txBody>
      </p:sp>
      <p:sp>
        <p:nvSpPr>
          <p:cNvPr id="38" name="矩形 37"/>
          <p:cNvSpPr/>
          <p:nvPr/>
        </p:nvSpPr>
        <p:spPr>
          <a:xfrm>
            <a:off x="745959" y="5837048"/>
            <a:ext cx="2163649" cy="493084"/>
          </a:xfrm>
          <a:prstGeom prst="rect">
            <a:avLst/>
          </a:prstGeom>
        </p:spPr>
        <p:txBody>
          <a:bodyPr wrap="square">
            <a:spAutoFit/>
          </a:bodyPr>
          <a:lstStyle/>
          <a:p>
            <a:pPr algn="r">
              <a:lnSpc>
                <a:spcPct val="130000"/>
              </a:lnSpc>
            </a:pPr>
            <a:r>
              <a:rPr lang="zh-CN" altLang="en-US" sz="1050" dirty="0">
                <a:solidFill>
                  <a:srgbClr val="5C5A5D"/>
                </a:solidFill>
                <a:latin typeface="微软雅黑 Light" panose="020B0502040204020203" pitchFamily="34" charset="-122"/>
                <a:ea typeface="微软雅黑 Light" panose="020B0502040204020203" pitchFamily="34" charset="-122"/>
              </a:rPr>
              <a:t>参与城市道路、排水系统和其他公共设施建设和维护的企业</a:t>
            </a:r>
          </a:p>
        </p:txBody>
      </p:sp>
      <p:sp>
        <p:nvSpPr>
          <p:cNvPr id="39" name="矩形 38"/>
          <p:cNvSpPr/>
          <p:nvPr/>
        </p:nvSpPr>
        <p:spPr>
          <a:xfrm>
            <a:off x="745959" y="5520135"/>
            <a:ext cx="2163650" cy="307777"/>
          </a:xfrm>
          <a:prstGeom prst="rect">
            <a:avLst/>
          </a:prstGeom>
          <a:noFill/>
        </p:spPr>
        <p:txBody>
          <a:bodyPr wrap="square" rtlCol="0">
            <a:spAutoFit/>
          </a:bodyPr>
          <a:lstStyle/>
          <a:p>
            <a:pPr algn="r"/>
            <a:r>
              <a:rPr lang="zh-CN" altLang="en-US" sz="1400" dirty="0">
                <a:solidFill>
                  <a:srgbClr val="988563"/>
                </a:solidFill>
                <a:latin typeface="微软雅黑 Light" panose="020B0502040204020203" pitchFamily="34" charset="-122"/>
                <a:ea typeface="微软雅黑 Light" panose="020B0502040204020203" pitchFamily="34" charset="-122"/>
              </a:rPr>
              <a:t>市政工程与公共设施公司</a:t>
            </a:r>
          </a:p>
        </p:txBody>
      </p:sp>
      <p:sp>
        <p:nvSpPr>
          <p:cNvPr id="41" name="矩形 40"/>
          <p:cNvSpPr/>
          <p:nvPr/>
        </p:nvSpPr>
        <p:spPr>
          <a:xfrm>
            <a:off x="9282392" y="2728871"/>
            <a:ext cx="1900209" cy="493084"/>
          </a:xfrm>
          <a:prstGeom prst="rect">
            <a:avLst/>
          </a:prstGeom>
        </p:spPr>
        <p:txBody>
          <a:bodyPr wrap="square">
            <a:spAutoFit/>
          </a:bodyPr>
          <a:lstStyle/>
          <a:p>
            <a:pPr>
              <a:lnSpc>
                <a:spcPct val="130000"/>
              </a:lnSpc>
            </a:pPr>
            <a:r>
              <a:rPr lang="zh-CN" altLang="en-US" sz="1050" dirty="0">
                <a:solidFill>
                  <a:srgbClr val="5C5A5D"/>
                </a:solidFill>
                <a:latin typeface="微软雅黑 Light" panose="020B0502040204020203" pitchFamily="34" charset="-122"/>
                <a:ea typeface="微软雅黑 Light" panose="020B0502040204020203" pitchFamily="34" charset="-122"/>
              </a:rPr>
              <a:t>监督和确保城市公共安全的机构和组织</a:t>
            </a:r>
          </a:p>
        </p:txBody>
      </p:sp>
      <p:sp>
        <p:nvSpPr>
          <p:cNvPr id="42" name="矩形 41"/>
          <p:cNvSpPr/>
          <p:nvPr/>
        </p:nvSpPr>
        <p:spPr>
          <a:xfrm>
            <a:off x="9281753" y="2373142"/>
            <a:ext cx="1361394" cy="307777"/>
          </a:xfrm>
          <a:prstGeom prst="rect">
            <a:avLst/>
          </a:prstGeom>
          <a:noFill/>
        </p:spPr>
        <p:txBody>
          <a:bodyPr wrap="square" rtlCol="0">
            <a:spAutoFit/>
          </a:bodyPr>
          <a:lstStyle/>
          <a:p>
            <a:r>
              <a:rPr lang="zh-CN" altLang="en-US" sz="1400" dirty="0">
                <a:solidFill>
                  <a:srgbClr val="B8AA92"/>
                </a:solidFill>
                <a:latin typeface="微软雅黑 Light" panose="020B0502040204020203" pitchFamily="34" charset="-122"/>
                <a:ea typeface="微软雅黑 Light" panose="020B0502040204020203" pitchFamily="34" charset="-122"/>
              </a:rPr>
              <a:t>安全监管机构</a:t>
            </a:r>
          </a:p>
        </p:txBody>
      </p:sp>
      <p:sp>
        <p:nvSpPr>
          <p:cNvPr id="47" name="矩形 46"/>
          <p:cNvSpPr/>
          <p:nvPr/>
        </p:nvSpPr>
        <p:spPr>
          <a:xfrm>
            <a:off x="9281752" y="5791309"/>
            <a:ext cx="1900209" cy="493084"/>
          </a:xfrm>
          <a:prstGeom prst="rect">
            <a:avLst/>
          </a:prstGeom>
        </p:spPr>
        <p:txBody>
          <a:bodyPr wrap="square">
            <a:spAutoFit/>
          </a:bodyPr>
          <a:lstStyle/>
          <a:p>
            <a:pPr>
              <a:lnSpc>
                <a:spcPct val="130000"/>
              </a:lnSpc>
            </a:pPr>
            <a:r>
              <a:rPr lang="zh-CN" altLang="en-US" sz="1050" dirty="0">
                <a:solidFill>
                  <a:srgbClr val="5C5A5D"/>
                </a:solidFill>
                <a:latin typeface="微软雅黑 Light" panose="020B0502040204020203" pitchFamily="34" charset="-122"/>
                <a:ea typeface="微软雅黑 Light" panose="020B0502040204020203" pitchFamily="34" charset="-122"/>
              </a:rPr>
              <a:t>负责道路交通管理和安全的部门</a:t>
            </a:r>
          </a:p>
        </p:txBody>
      </p:sp>
      <p:sp>
        <p:nvSpPr>
          <p:cNvPr id="48" name="矩形 47"/>
          <p:cNvSpPr/>
          <p:nvPr/>
        </p:nvSpPr>
        <p:spPr>
          <a:xfrm>
            <a:off x="9281753" y="5492184"/>
            <a:ext cx="1382054" cy="307777"/>
          </a:xfrm>
          <a:prstGeom prst="rect">
            <a:avLst/>
          </a:prstGeom>
          <a:noFill/>
        </p:spPr>
        <p:txBody>
          <a:bodyPr wrap="square" rtlCol="0">
            <a:spAutoFit/>
          </a:bodyPr>
          <a:lstStyle/>
          <a:p>
            <a:r>
              <a:rPr lang="zh-CN" altLang="en-US" sz="1400" dirty="0">
                <a:solidFill>
                  <a:srgbClr val="B8AA92"/>
                </a:solidFill>
                <a:latin typeface="微软雅黑 Light" panose="020B0502040204020203" pitchFamily="34" charset="-122"/>
                <a:ea typeface="微软雅黑 Light" panose="020B0502040204020203" pitchFamily="34" charset="-122"/>
              </a:rPr>
              <a:t>交通管理部门</a:t>
            </a:r>
          </a:p>
        </p:txBody>
      </p:sp>
      <p:sp>
        <p:nvSpPr>
          <p:cNvPr id="49" name="standing-frontal-man-silhouette_10633"/>
          <p:cNvSpPr>
            <a:spLocks noChangeAspect="1"/>
          </p:cNvSpPr>
          <p:nvPr/>
        </p:nvSpPr>
        <p:spPr bwMode="auto">
          <a:xfrm>
            <a:off x="4691524" y="2829859"/>
            <a:ext cx="709932" cy="1394164"/>
          </a:xfrm>
          <a:custGeom>
            <a:avLst/>
            <a:gdLst>
              <a:gd name="connsiteX0" fmla="*/ 163385 w 291742"/>
              <a:gd name="connsiteY0" fmla="*/ 108960 h 572922"/>
              <a:gd name="connsiteX1" fmla="*/ 206766 w 291742"/>
              <a:gd name="connsiteY1" fmla="*/ 123264 h 572922"/>
              <a:gd name="connsiteX2" fmla="*/ 291511 w 291742"/>
              <a:gd name="connsiteY2" fmla="*/ 302160 h 572922"/>
              <a:gd name="connsiteX3" fmla="*/ 241471 w 291742"/>
              <a:gd name="connsiteY3" fmla="*/ 302160 h 572922"/>
              <a:gd name="connsiteX4" fmla="*/ 209994 w 291742"/>
              <a:gd name="connsiteY4" fmla="*/ 191760 h 572922"/>
              <a:gd name="connsiteX5" fmla="*/ 209994 w 291742"/>
              <a:gd name="connsiteY5" fmla="*/ 233664 h 572922"/>
              <a:gd name="connsiteX6" fmla="*/ 208380 w 291742"/>
              <a:gd name="connsiteY6" fmla="*/ 407725 h 572922"/>
              <a:gd name="connsiteX7" fmla="*/ 208380 w 291742"/>
              <a:gd name="connsiteY7" fmla="*/ 547135 h 572922"/>
              <a:gd name="connsiteX8" fmla="*/ 158340 w 291742"/>
              <a:gd name="connsiteY8" fmla="*/ 547135 h 572922"/>
              <a:gd name="connsiteX9" fmla="*/ 158340 w 291742"/>
              <a:gd name="connsiteY9" fmla="*/ 348899 h 572922"/>
              <a:gd name="connsiteX10" fmla="*/ 133321 w 291742"/>
              <a:gd name="connsiteY10" fmla="*/ 348899 h 572922"/>
              <a:gd name="connsiteX11" fmla="*/ 133321 w 291742"/>
              <a:gd name="connsiteY11" fmla="*/ 546330 h 572922"/>
              <a:gd name="connsiteX12" fmla="*/ 105879 w 291742"/>
              <a:gd name="connsiteY12" fmla="*/ 572922 h 572922"/>
              <a:gd name="connsiteX13" fmla="*/ 79245 w 291742"/>
              <a:gd name="connsiteY13" fmla="*/ 546330 h 572922"/>
              <a:gd name="connsiteX14" fmla="*/ 79245 w 291742"/>
              <a:gd name="connsiteY14" fmla="*/ 407725 h 572922"/>
              <a:gd name="connsiteX15" fmla="*/ 80053 w 291742"/>
              <a:gd name="connsiteY15" fmla="*/ 233664 h 572922"/>
              <a:gd name="connsiteX16" fmla="*/ 80053 w 291742"/>
              <a:gd name="connsiteY16" fmla="*/ 197401 h 572922"/>
              <a:gd name="connsiteX17" fmla="*/ 50190 w 291742"/>
              <a:gd name="connsiteY17" fmla="*/ 304578 h 572922"/>
              <a:gd name="connsiteX18" fmla="*/ 150 w 291742"/>
              <a:gd name="connsiteY18" fmla="*/ 304578 h 572922"/>
              <a:gd name="connsiteX19" fmla="*/ 65525 w 291742"/>
              <a:gd name="connsiteY19" fmla="*/ 134545 h 572922"/>
              <a:gd name="connsiteX20" fmla="*/ 163385 w 291742"/>
              <a:gd name="connsiteY20" fmla="*/ 108960 h 572922"/>
              <a:gd name="connsiteX21" fmla="*/ 145846 w 291742"/>
              <a:gd name="connsiteY21" fmla="*/ 0 h 572922"/>
              <a:gd name="connsiteX22" fmla="*/ 193069 w 291742"/>
              <a:gd name="connsiteY22" fmla="*/ 47158 h 572922"/>
              <a:gd name="connsiteX23" fmla="*/ 145846 w 291742"/>
              <a:gd name="connsiteY23" fmla="*/ 94316 h 572922"/>
              <a:gd name="connsiteX24" fmla="*/ 98623 w 291742"/>
              <a:gd name="connsiteY24" fmla="*/ 47158 h 572922"/>
              <a:gd name="connsiteX25" fmla="*/ 145846 w 291742"/>
              <a:gd name="connsiteY25" fmla="*/ 0 h 57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1742" h="572922">
                <a:moveTo>
                  <a:pt x="163385" y="108960"/>
                </a:moveTo>
                <a:cubicBezTo>
                  <a:pt x="189615" y="112788"/>
                  <a:pt x="206766" y="123264"/>
                  <a:pt x="206766" y="123264"/>
                </a:cubicBezTo>
                <a:cubicBezTo>
                  <a:pt x="206766" y="123264"/>
                  <a:pt x="278597" y="152274"/>
                  <a:pt x="291511" y="302160"/>
                </a:cubicBezTo>
                <a:cubicBezTo>
                  <a:pt x="295546" y="333588"/>
                  <a:pt x="245506" y="333588"/>
                  <a:pt x="241471" y="302160"/>
                </a:cubicBezTo>
                <a:cubicBezTo>
                  <a:pt x="236628" y="263480"/>
                  <a:pt x="230172" y="223994"/>
                  <a:pt x="209994" y="191760"/>
                </a:cubicBezTo>
                <a:cubicBezTo>
                  <a:pt x="209994" y="202236"/>
                  <a:pt x="209994" y="216741"/>
                  <a:pt x="209994" y="233664"/>
                </a:cubicBezTo>
                <a:lnTo>
                  <a:pt x="208380" y="407725"/>
                </a:lnTo>
                <a:lnTo>
                  <a:pt x="208380" y="547135"/>
                </a:lnTo>
                <a:cubicBezTo>
                  <a:pt x="208380" y="579369"/>
                  <a:pt x="158340" y="579369"/>
                  <a:pt x="158340" y="547135"/>
                </a:cubicBezTo>
                <a:lnTo>
                  <a:pt x="158340" y="348899"/>
                </a:lnTo>
                <a:lnTo>
                  <a:pt x="133321" y="348899"/>
                </a:lnTo>
                <a:lnTo>
                  <a:pt x="133321" y="546330"/>
                </a:lnTo>
                <a:cubicBezTo>
                  <a:pt x="133321" y="560835"/>
                  <a:pt x="121214" y="572922"/>
                  <a:pt x="105879" y="572922"/>
                </a:cubicBezTo>
                <a:cubicBezTo>
                  <a:pt x="90545" y="572922"/>
                  <a:pt x="79245" y="560835"/>
                  <a:pt x="79245" y="546330"/>
                </a:cubicBezTo>
                <a:lnTo>
                  <a:pt x="79245" y="407725"/>
                </a:lnTo>
                <a:lnTo>
                  <a:pt x="80053" y="233664"/>
                </a:lnTo>
                <a:lnTo>
                  <a:pt x="80053" y="197401"/>
                </a:lnTo>
                <a:cubicBezTo>
                  <a:pt x="61489" y="229635"/>
                  <a:pt x="55033" y="267509"/>
                  <a:pt x="50190" y="304578"/>
                </a:cubicBezTo>
                <a:cubicBezTo>
                  <a:pt x="46962" y="336811"/>
                  <a:pt x="-3078" y="336811"/>
                  <a:pt x="150" y="304578"/>
                </a:cubicBezTo>
                <a:cubicBezTo>
                  <a:pt x="8221" y="241722"/>
                  <a:pt x="18714" y="177255"/>
                  <a:pt x="65525" y="134545"/>
                </a:cubicBezTo>
                <a:cubicBezTo>
                  <a:pt x="101844" y="107953"/>
                  <a:pt x="137154" y="105132"/>
                  <a:pt x="163385" y="108960"/>
                </a:cubicBezTo>
                <a:close/>
                <a:moveTo>
                  <a:pt x="145846" y="0"/>
                </a:moveTo>
                <a:cubicBezTo>
                  <a:pt x="171927" y="0"/>
                  <a:pt x="193069" y="21113"/>
                  <a:pt x="193069" y="47158"/>
                </a:cubicBezTo>
                <a:cubicBezTo>
                  <a:pt x="193069" y="73203"/>
                  <a:pt x="171927" y="94316"/>
                  <a:pt x="145846" y="94316"/>
                </a:cubicBezTo>
                <a:cubicBezTo>
                  <a:pt x="119765" y="94316"/>
                  <a:pt x="98623" y="73203"/>
                  <a:pt x="98623" y="47158"/>
                </a:cubicBezTo>
                <a:cubicBezTo>
                  <a:pt x="98623" y="21113"/>
                  <a:pt x="119765" y="0"/>
                  <a:pt x="145846" y="0"/>
                </a:cubicBezTo>
                <a:close/>
              </a:path>
            </a:pathLst>
          </a:custGeom>
          <a:solidFill>
            <a:srgbClr val="B8AA92"/>
          </a:solidFill>
          <a:ln>
            <a:noFill/>
          </a:ln>
        </p:spPr>
      </p:sp>
      <p:sp>
        <p:nvSpPr>
          <p:cNvPr id="50" name="standing-frontal-man-silhouette_10633"/>
          <p:cNvSpPr>
            <a:spLocks noChangeAspect="1"/>
          </p:cNvSpPr>
          <p:nvPr/>
        </p:nvSpPr>
        <p:spPr bwMode="auto">
          <a:xfrm>
            <a:off x="6782348" y="2829859"/>
            <a:ext cx="710188" cy="1394164"/>
          </a:xfrm>
          <a:custGeom>
            <a:avLst/>
            <a:gdLst>
              <a:gd name="connsiteX0" fmla="*/ 113100 w 309065"/>
              <a:gd name="connsiteY0" fmla="*/ 121373 h 606722"/>
              <a:gd name="connsiteX1" fmla="*/ 195976 w 309065"/>
              <a:gd name="connsiteY1" fmla="*/ 121373 h 606722"/>
              <a:gd name="connsiteX2" fmla="*/ 251079 w 309065"/>
              <a:gd name="connsiteY2" fmla="*/ 169899 h 606722"/>
              <a:gd name="connsiteX3" fmla="*/ 307606 w 309065"/>
              <a:gd name="connsiteY3" fmla="*/ 327209 h 606722"/>
              <a:gd name="connsiteX4" fmla="*/ 293363 w 309065"/>
              <a:gd name="connsiteY4" fmla="*/ 357693 h 606722"/>
              <a:gd name="connsiteX5" fmla="*/ 262830 w 309065"/>
              <a:gd name="connsiteY5" fmla="*/ 343562 h 606722"/>
              <a:gd name="connsiteX6" fmla="*/ 216718 w 309065"/>
              <a:gd name="connsiteY6" fmla="*/ 215937 h 606722"/>
              <a:gd name="connsiteX7" fmla="*/ 206926 w 309065"/>
              <a:gd name="connsiteY7" fmla="*/ 229712 h 606722"/>
              <a:gd name="connsiteX8" fmla="*/ 206926 w 309065"/>
              <a:gd name="connsiteY8" fmla="*/ 264641 h 606722"/>
              <a:gd name="connsiteX9" fmla="*/ 247874 w 309065"/>
              <a:gd name="connsiteY9" fmla="*/ 367914 h 606722"/>
              <a:gd name="connsiteX10" fmla="*/ 241020 w 309065"/>
              <a:gd name="connsiteY10" fmla="*/ 381245 h 606722"/>
              <a:gd name="connsiteX11" fmla="*/ 217964 w 309065"/>
              <a:gd name="connsiteY11" fmla="*/ 386933 h 606722"/>
              <a:gd name="connsiteX12" fmla="*/ 217964 w 309065"/>
              <a:gd name="connsiteY12" fmla="*/ 578104 h 606722"/>
              <a:gd name="connsiteX13" fmla="*/ 189300 w 309065"/>
              <a:gd name="connsiteY13" fmla="*/ 606722 h 606722"/>
              <a:gd name="connsiteX14" fmla="*/ 160725 w 309065"/>
              <a:gd name="connsiteY14" fmla="*/ 578104 h 606722"/>
              <a:gd name="connsiteX15" fmla="*/ 160725 w 309065"/>
              <a:gd name="connsiteY15" fmla="*/ 400442 h 606722"/>
              <a:gd name="connsiteX16" fmla="*/ 148351 w 309065"/>
              <a:gd name="connsiteY16" fmla="*/ 400442 h 606722"/>
              <a:gd name="connsiteX17" fmla="*/ 148351 w 309065"/>
              <a:gd name="connsiteY17" fmla="*/ 578104 h 606722"/>
              <a:gd name="connsiteX18" fmla="*/ 119687 w 309065"/>
              <a:gd name="connsiteY18" fmla="*/ 606722 h 606722"/>
              <a:gd name="connsiteX19" fmla="*/ 91112 w 309065"/>
              <a:gd name="connsiteY19" fmla="*/ 578104 h 606722"/>
              <a:gd name="connsiteX20" fmla="*/ 91112 w 309065"/>
              <a:gd name="connsiteY20" fmla="*/ 386933 h 606722"/>
              <a:gd name="connsiteX21" fmla="*/ 68056 w 309065"/>
              <a:gd name="connsiteY21" fmla="*/ 381334 h 606722"/>
              <a:gd name="connsiteX22" fmla="*/ 61113 w 309065"/>
              <a:gd name="connsiteY22" fmla="*/ 367914 h 606722"/>
              <a:gd name="connsiteX23" fmla="*/ 102150 w 309065"/>
              <a:gd name="connsiteY23" fmla="*/ 264641 h 606722"/>
              <a:gd name="connsiteX24" fmla="*/ 102061 w 309065"/>
              <a:gd name="connsiteY24" fmla="*/ 229712 h 606722"/>
              <a:gd name="connsiteX25" fmla="*/ 92358 w 309065"/>
              <a:gd name="connsiteY25" fmla="*/ 215937 h 606722"/>
              <a:gd name="connsiteX26" fmla="*/ 46246 w 309065"/>
              <a:gd name="connsiteY26" fmla="*/ 343562 h 606722"/>
              <a:gd name="connsiteX27" fmla="*/ 15624 w 309065"/>
              <a:gd name="connsiteY27" fmla="*/ 357693 h 606722"/>
              <a:gd name="connsiteX28" fmla="*/ 1470 w 309065"/>
              <a:gd name="connsiteY28" fmla="*/ 327209 h 606722"/>
              <a:gd name="connsiteX29" fmla="*/ 57908 w 309065"/>
              <a:gd name="connsiteY29" fmla="*/ 169899 h 606722"/>
              <a:gd name="connsiteX30" fmla="*/ 113100 w 309065"/>
              <a:gd name="connsiteY30" fmla="*/ 121373 h 606722"/>
              <a:gd name="connsiteX31" fmla="*/ 154538 w 309065"/>
              <a:gd name="connsiteY31" fmla="*/ 0 h 606722"/>
              <a:gd name="connsiteX32" fmla="*/ 206651 w 309065"/>
              <a:gd name="connsiteY32" fmla="*/ 52042 h 606722"/>
              <a:gd name="connsiteX33" fmla="*/ 154538 w 309065"/>
              <a:gd name="connsiteY33" fmla="*/ 104084 h 606722"/>
              <a:gd name="connsiteX34" fmla="*/ 102425 w 309065"/>
              <a:gd name="connsiteY34" fmla="*/ 52042 h 606722"/>
              <a:gd name="connsiteX35" fmla="*/ 154538 w 309065"/>
              <a:gd name="connsiteY3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9065" h="606722">
                <a:moveTo>
                  <a:pt x="113100" y="121373"/>
                </a:moveTo>
                <a:lnTo>
                  <a:pt x="195976" y="121373"/>
                </a:lnTo>
                <a:cubicBezTo>
                  <a:pt x="221436" y="121373"/>
                  <a:pt x="240041" y="137726"/>
                  <a:pt x="251079" y="169899"/>
                </a:cubicBezTo>
                <a:cubicBezTo>
                  <a:pt x="268260" y="219670"/>
                  <a:pt x="307250" y="326142"/>
                  <a:pt x="307606" y="327209"/>
                </a:cubicBezTo>
                <a:cubicBezTo>
                  <a:pt x="312146" y="339563"/>
                  <a:pt x="305737" y="353160"/>
                  <a:pt x="293363" y="357693"/>
                </a:cubicBezTo>
                <a:cubicBezTo>
                  <a:pt x="280990" y="362226"/>
                  <a:pt x="267281" y="355916"/>
                  <a:pt x="262830" y="343562"/>
                </a:cubicBezTo>
                <a:cubicBezTo>
                  <a:pt x="262474" y="342673"/>
                  <a:pt x="235768" y="269706"/>
                  <a:pt x="216718" y="215937"/>
                </a:cubicBezTo>
                <a:cubicBezTo>
                  <a:pt x="215026" y="221536"/>
                  <a:pt x="211555" y="226335"/>
                  <a:pt x="206926" y="229712"/>
                </a:cubicBezTo>
                <a:lnTo>
                  <a:pt x="206926" y="264641"/>
                </a:lnTo>
                <a:lnTo>
                  <a:pt x="247874" y="367914"/>
                </a:lnTo>
                <a:cubicBezTo>
                  <a:pt x="250189" y="373602"/>
                  <a:pt x="246806" y="379912"/>
                  <a:pt x="241020" y="381245"/>
                </a:cubicBezTo>
                <a:cubicBezTo>
                  <a:pt x="234878" y="382756"/>
                  <a:pt x="226777" y="384711"/>
                  <a:pt x="217964" y="386933"/>
                </a:cubicBezTo>
                <a:lnTo>
                  <a:pt x="217964" y="578104"/>
                </a:lnTo>
                <a:cubicBezTo>
                  <a:pt x="217964" y="593924"/>
                  <a:pt x="205145" y="606722"/>
                  <a:pt x="189300" y="606722"/>
                </a:cubicBezTo>
                <a:cubicBezTo>
                  <a:pt x="173544" y="606722"/>
                  <a:pt x="160725" y="593924"/>
                  <a:pt x="160725" y="578104"/>
                </a:cubicBezTo>
                <a:lnTo>
                  <a:pt x="160725" y="400442"/>
                </a:lnTo>
                <a:cubicBezTo>
                  <a:pt x="156630" y="400798"/>
                  <a:pt x="152446" y="400798"/>
                  <a:pt x="148351" y="400442"/>
                </a:cubicBezTo>
                <a:lnTo>
                  <a:pt x="148351" y="578104"/>
                </a:lnTo>
                <a:cubicBezTo>
                  <a:pt x="148351" y="593924"/>
                  <a:pt x="135533" y="606722"/>
                  <a:pt x="119687" y="606722"/>
                </a:cubicBezTo>
                <a:cubicBezTo>
                  <a:pt x="103931" y="606722"/>
                  <a:pt x="91112" y="593924"/>
                  <a:pt x="91112" y="578104"/>
                </a:cubicBezTo>
                <a:lnTo>
                  <a:pt x="91112" y="386933"/>
                </a:lnTo>
                <a:cubicBezTo>
                  <a:pt x="82299" y="384800"/>
                  <a:pt x="74198" y="382756"/>
                  <a:pt x="68056" y="381334"/>
                </a:cubicBezTo>
                <a:cubicBezTo>
                  <a:pt x="62181" y="379912"/>
                  <a:pt x="58887" y="373602"/>
                  <a:pt x="61113" y="367914"/>
                </a:cubicBezTo>
                <a:lnTo>
                  <a:pt x="102150" y="264641"/>
                </a:lnTo>
                <a:lnTo>
                  <a:pt x="102061" y="229712"/>
                </a:lnTo>
                <a:cubicBezTo>
                  <a:pt x="97521" y="226335"/>
                  <a:pt x="94050" y="221536"/>
                  <a:pt x="92358" y="215937"/>
                </a:cubicBezTo>
                <a:cubicBezTo>
                  <a:pt x="73308" y="269706"/>
                  <a:pt x="46602" y="342673"/>
                  <a:pt x="46246" y="343562"/>
                </a:cubicBezTo>
                <a:cubicBezTo>
                  <a:pt x="41706" y="355916"/>
                  <a:pt x="27997" y="362226"/>
                  <a:pt x="15624" y="357693"/>
                </a:cubicBezTo>
                <a:cubicBezTo>
                  <a:pt x="3250" y="353160"/>
                  <a:pt x="-3070" y="339563"/>
                  <a:pt x="1470" y="327209"/>
                </a:cubicBezTo>
                <a:cubicBezTo>
                  <a:pt x="1826" y="326142"/>
                  <a:pt x="40816" y="219670"/>
                  <a:pt x="57908" y="169899"/>
                </a:cubicBezTo>
                <a:cubicBezTo>
                  <a:pt x="69035" y="137726"/>
                  <a:pt x="87551" y="121373"/>
                  <a:pt x="113100" y="121373"/>
                </a:cubicBezTo>
                <a:close/>
                <a:moveTo>
                  <a:pt x="154538" y="0"/>
                </a:moveTo>
                <a:cubicBezTo>
                  <a:pt x="183319" y="0"/>
                  <a:pt x="206651" y="23300"/>
                  <a:pt x="206651" y="52042"/>
                </a:cubicBezTo>
                <a:cubicBezTo>
                  <a:pt x="206651" y="80784"/>
                  <a:pt x="183319" y="104084"/>
                  <a:pt x="154538" y="104084"/>
                </a:cubicBezTo>
                <a:cubicBezTo>
                  <a:pt x="125757" y="104084"/>
                  <a:pt x="102425" y="80784"/>
                  <a:pt x="102425" y="52042"/>
                </a:cubicBezTo>
                <a:cubicBezTo>
                  <a:pt x="102425" y="23300"/>
                  <a:pt x="125757" y="0"/>
                  <a:pt x="154538" y="0"/>
                </a:cubicBezTo>
                <a:close/>
              </a:path>
            </a:pathLst>
          </a:custGeom>
          <a:solidFill>
            <a:srgbClr val="E1DBD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3"/>
          <a:stretch>
            <a:fillRect/>
          </a:stretch>
        </p:blipFill>
        <p:spPr>
          <a:xfrm>
            <a:off x="10072370" y="76200"/>
            <a:ext cx="1689735" cy="858520"/>
          </a:xfrm>
          <a:prstGeom prst="rect">
            <a:avLst/>
          </a:prstGeom>
        </p:spPr>
      </p:pic>
      <p:sp>
        <p:nvSpPr>
          <p:cNvPr id="3" name="矩形 2">
            <a:extLst>
              <a:ext uri="{FF2B5EF4-FFF2-40B4-BE49-F238E27FC236}">
                <a16:creationId xmlns:a16="http://schemas.microsoft.com/office/drawing/2014/main" id="{98D4DAC2-1CA2-2FFE-20D8-A8070E33C7F0}"/>
              </a:ext>
            </a:extLst>
          </p:cNvPr>
          <p:cNvSpPr/>
          <p:nvPr/>
        </p:nvSpPr>
        <p:spPr>
          <a:xfrm>
            <a:off x="1009399" y="2728871"/>
            <a:ext cx="1900209" cy="493084"/>
          </a:xfrm>
          <a:prstGeom prst="rect">
            <a:avLst/>
          </a:prstGeom>
        </p:spPr>
        <p:txBody>
          <a:bodyPr wrap="square">
            <a:spAutoFit/>
          </a:bodyPr>
          <a:lstStyle/>
          <a:p>
            <a:pPr algn="r">
              <a:lnSpc>
                <a:spcPct val="130000"/>
              </a:lnSpc>
            </a:pPr>
            <a:r>
              <a:rPr lang="zh-CN" altLang="en-US" sz="1050" dirty="0">
                <a:solidFill>
                  <a:srgbClr val="5C5A5D"/>
                </a:solidFill>
                <a:latin typeface="微软雅黑 Light" panose="020B0502040204020203" pitchFamily="34" charset="-122"/>
                <a:ea typeface="微软雅黑 Light" panose="020B0502040204020203" pitchFamily="34" charset="-122"/>
              </a:rPr>
              <a:t>负责城市基础设施维护和安全管理的政府部门和机构</a:t>
            </a:r>
          </a:p>
        </p:txBody>
      </p:sp>
    </p:spTree>
    <p:extLst>
      <p:ext uri="{BB962C8B-B14F-4D97-AF65-F5344CB8AC3E}">
        <p14:creationId xmlns:p14="http://schemas.microsoft.com/office/powerpoint/2010/main" val="293726758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1"/>
            <a:ext cx="120316" cy="52451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项目商业价值</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27" name="矩形 26"/>
          <p:cNvSpPr/>
          <p:nvPr/>
        </p:nvSpPr>
        <p:spPr>
          <a:xfrm>
            <a:off x="1129049" y="1164314"/>
            <a:ext cx="7828059" cy="1025217"/>
          </a:xfrm>
          <a:prstGeom prst="rect">
            <a:avLst/>
          </a:prstGeom>
        </p:spPr>
        <p:txBody>
          <a:bodyPr wrap="square">
            <a:spAutoFit/>
          </a:bodyPr>
          <a:lstStyle/>
          <a:p>
            <a:pPr>
              <a:lnSpc>
                <a:spcPct val="150000"/>
              </a:lnSpc>
            </a:pPr>
            <a:r>
              <a:rPr lang="en-US" altLang="zh-CN" sz="1400" dirty="0">
                <a:solidFill>
                  <a:schemeClr val="tx1">
                    <a:lumMod val="65000"/>
                    <a:lumOff val="35000"/>
                  </a:schemeClr>
                </a:solidFill>
                <a:latin typeface="微软雅黑 Light" panose="020B0502040204020203" pitchFamily="34" charset="-122"/>
                <a:ea typeface="微软雅黑 Light" panose="020B0502040204020203" pitchFamily="34" charset="-122"/>
              </a:rPr>
              <a:t>       </a:t>
            </a:r>
            <a:r>
              <a:rPr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rPr>
              <a:t>作为一项技术创新项目，井盖隐患识别项目推动了计算机视觉和人工智能技术在城市基础设施管理领域的应用，大大提升了城市道路安全性，节约了人力成本，并可以快速识别大量数据以便通过分析相关的数据来制定城市建设决策。</a:t>
            </a:r>
            <a:endParaRPr kumimoji="1" lang="zh-CN" altLang="en-US" sz="1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9" name="椭圆 28"/>
          <p:cNvSpPr/>
          <p:nvPr/>
        </p:nvSpPr>
        <p:spPr>
          <a:xfrm>
            <a:off x="1291426" y="2790751"/>
            <a:ext cx="602736" cy="602736"/>
          </a:xfrm>
          <a:prstGeom prst="ellipse">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0" name="椭圆 29"/>
          <p:cNvSpPr/>
          <p:nvPr/>
        </p:nvSpPr>
        <p:spPr>
          <a:xfrm>
            <a:off x="1291426" y="4310503"/>
            <a:ext cx="602736" cy="602736"/>
          </a:xfrm>
          <a:prstGeom prst="ellipse">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1" name="椭圆 30"/>
          <p:cNvSpPr/>
          <p:nvPr/>
        </p:nvSpPr>
        <p:spPr>
          <a:xfrm>
            <a:off x="5795725" y="2747413"/>
            <a:ext cx="602736" cy="602736"/>
          </a:xfrm>
          <a:prstGeom prst="ellipse">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2" name="椭圆 31"/>
          <p:cNvSpPr/>
          <p:nvPr/>
        </p:nvSpPr>
        <p:spPr>
          <a:xfrm>
            <a:off x="5795725" y="4315672"/>
            <a:ext cx="602736" cy="602736"/>
          </a:xfrm>
          <a:prstGeom prst="ellipse">
            <a:avLst/>
          </a:prstGeom>
          <a:solidFill>
            <a:srgbClr val="E1D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33" name="business-bars-graphic_70650"/>
          <p:cNvSpPr>
            <a:spLocks noChangeAspect="1"/>
          </p:cNvSpPr>
          <p:nvPr/>
        </p:nvSpPr>
        <p:spPr bwMode="auto">
          <a:xfrm>
            <a:off x="1463606" y="4487712"/>
            <a:ext cx="258376" cy="309575"/>
          </a:xfrm>
          <a:custGeom>
            <a:avLst/>
            <a:gdLst>
              <a:gd name="connsiteX0" fmla="*/ 485852 w 492308"/>
              <a:gd name="connsiteY0" fmla="*/ 451239 h 589863"/>
              <a:gd name="connsiteX1" fmla="*/ 492308 w 492308"/>
              <a:gd name="connsiteY1" fmla="*/ 497178 h 589863"/>
              <a:gd name="connsiteX2" fmla="*/ 488273 w 492308"/>
              <a:gd name="connsiteY2" fmla="*/ 496373 h 589863"/>
              <a:gd name="connsiteX3" fmla="*/ 475360 w 492308"/>
              <a:gd name="connsiteY3" fmla="*/ 562461 h 589863"/>
              <a:gd name="connsiteX4" fmla="*/ 414024 w 492308"/>
              <a:gd name="connsiteY4" fmla="*/ 589863 h 589863"/>
              <a:gd name="connsiteX5" fmla="*/ 387392 w 492308"/>
              <a:gd name="connsiteY5" fmla="*/ 589863 h 589863"/>
              <a:gd name="connsiteX6" fmla="*/ 233245 w 492308"/>
              <a:gd name="connsiteY6" fmla="*/ 526193 h 589863"/>
              <a:gd name="connsiteX7" fmla="*/ 93626 w 492308"/>
              <a:gd name="connsiteY7" fmla="*/ 485895 h 589863"/>
              <a:gd name="connsiteX8" fmla="*/ 81520 w 492308"/>
              <a:gd name="connsiteY8" fmla="*/ 477030 h 589863"/>
              <a:gd name="connsiteX9" fmla="*/ 91205 w 492308"/>
              <a:gd name="connsiteY9" fmla="*/ 464940 h 589863"/>
              <a:gd name="connsiteX10" fmla="*/ 248579 w 492308"/>
              <a:gd name="connsiteY10" fmla="*/ 511686 h 589863"/>
              <a:gd name="connsiteX11" fmla="*/ 413217 w 492308"/>
              <a:gd name="connsiteY11" fmla="*/ 568102 h 589863"/>
              <a:gd name="connsiteX12" fmla="*/ 458412 w 492308"/>
              <a:gd name="connsiteY12" fmla="*/ 549565 h 589863"/>
              <a:gd name="connsiteX13" fmla="*/ 465675 w 492308"/>
              <a:gd name="connsiteY13" fmla="*/ 492343 h 589863"/>
              <a:gd name="connsiteX14" fmla="*/ 447113 w 492308"/>
              <a:gd name="connsiteY14" fmla="*/ 489119 h 589863"/>
              <a:gd name="connsiteX15" fmla="*/ 453562 w 492308"/>
              <a:gd name="connsiteY15" fmla="*/ 404600 h 589863"/>
              <a:gd name="connsiteX16" fmla="*/ 475336 w 492308"/>
              <a:gd name="connsiteY16" fmla="*/ 434373 h 589863"/>
              <a:gd name="connsiteX17" fmla="*/ 432595 w 492308"/>
              <a:gd name="connsiteY17" fmla="*/ 477021 h 589863"/>
              <a:gd name="connsiteX18" fmla="*/ 403563 w 492308"/>
              <a:gd name="connsiteY18" fmla="*/ 456904 h 589863"/>
              <a:gd name="connsiteX19" fmla="*/ 258279 w 492308"/>
              <a:gd name="connsiteY19" fmla="*/ 178915 h 589863"/>
              <a:gd name="connsiteX20" fmla="*/ 442300 w 492308"/>
              <a:gd name="connsiteY20" fmla="*/ 391628 h 589863"/>
              <a:gd name="connsiteX21" fmla="*/ 388224 w 492308"/>
              <a:gd name="connsiteY21" fmla="*/ 447223 h 589863"/>
              <a:gd name="connsiteX22" fmla="*/ 171919 w 492308"/>
              <a:gd name="connsiteY22" fmla="*/ 263516 h 589863"/>
              <a:gd name="connsiteX23" fmla="*/ 258279 w 492308"/>
              <a:gd name="connsiteY23" fmla="*/ 178915 h 589863"/>
              <a:gd name="connsiteX24" fmla="*/ 119450 w 492308"/>
              <a:gd name="connsiteY24" fmla="*/ 0 h 589863"/>
              <a:gd name="connsiteX25" fmla="*/ 238900 w 492308"/>
              <a:gd name="connsiteY25" fmla="*/ 119255 h 589863"/>
              <a:gd name="connsiteX26" fmla="*/ 119450 w 492308"/>
              <a:gd name="connsiteY26" fmla="*/ 238510 h 589863"/>
              <a:gd name="connsiteX27" fmla="*/ 0 w 492308"/>
              <a:gd name="connsiteY27" fmla="*/ 119255 h 589863"/>
              <a:gd name="connsiteX28" fmla="*/ 119450 w 492308"/>
              <a:gd name="connsiteY28" fmla="*/ 0 h 58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2308" h="589863">
                <a:moveTo>
                  <a:pt x="485852" y="451239"/>
                </a:moveTo>
                <a:lnTo>
                  <a:pt x="492308" y="497178"/>
                </a:lnTo>
                <a:lnTo>
                  <a:pt x="488273" y="496373"/>
                </a:lnTo>
                <a:cubicBezTo>
                  <a:pt x="490694" y="513298"/>
                  <a:pt x="491501" y="540700"/>
                  <a:pt x="475360" y="562461"/>
                </a:cubicBezTo>
                <a:cubicBezTo>
                  <a:pt x="462447" y="579386"/>
                  <a:pt x="442271" y="589057"/>
                  <a:pt x="414024" y="589863"/>
                </a:cubicBezTo>
                <a:cubicBezTo>
                  <a:pt x="404340" y="589863"/>
                  <a:pt x="395462" y="589863"/>
                  <a:pt x="387392" y="589863"/>
                </a:cubicBezTo>
                <a:cubicBezTo>
                  <a:pt x="318792" y="589863"/>
                  <a:pt x="282475" y="580192"/>
                  <a:pt x="233245" y="526193"/>
                </a:cubicBezTo>
                <a:cubicBezTo>
                  <a:pt x="184822" y="474612"/>
                  <a:pt x="95240" y="485895"/>
                  <a:pt x="93626" y="485895"/>
                </a:cubicBezTo>
                <a:cubicBezTo>
                  <a:pt x="87976" y="486701"/>
                  <a:pt x="82327" y="482671"/>
                  <a:pt x="81520" y="477030"/>
                </a:cubicBezTo>
                <a:cubicBezTo>
                  <a:pt x="80713" y="470582"/>
                  <a:pt x="85555" y="465746"/>
                  <a:pt x="91205" y="464940"/>
                </a:cubicBezTo>
                <a:cubicBezTo>
                  <a:pt x="95240" y="464134"/>
                  <a:pt x="192893" y="452045"/>
                  <a:pt x="248579" y="511686"/>
                </a:cubicBezTo>
                <a:cubicBezTo>
                  <a:pt x="297002" y="564073"/>
                  <a:pt x="325249" y="570520"/>
                  <a:pt x="413217" y="568102"/>
                </a:cubicBezTo>
                <a:cubicBezTo>
                  <a:pt x="434200" y="567296"/>
                  <a:pt x="449534" y="561655"/>
                  <a:pt x="458412" y="549565"/>
                </a:cubicBezTo>
                <a:cubicBezTo>
                  <a:pt x="471325" y="531029"/>
                  <a:pt x="468097" y="503626"/>
                  <a:pt x="465675" y="492343"/>
                </a:cubicBezTo>
                <a:lnTo>
                  <a:pt x="447113" y="489119"/>
                </a:lnTo>
                <a:close/>
                <a:moveTo>
                  <a:pt x="453562" y="404600"/>
                </a:moveTo>
                <a:lnTo>
                  <a:pt x="475336" y="434373"/>
                </a:lnTo>
                <a:lnTo>
                  <a:pt x="432595" y="477021"/>
                </a:lnTo>
                <a:lnTo>
                  <a:pt x="403563" y="456904"/>
                </a:lnTo>
                <a:close/>
                <a:moveTo>
                  <a:pt x="258279" y="178915"/>
                </a:moveTo>
                <a:lnTo>
                  <a:pt x="442300" y="391628"/>
                </a:lnTo>
                <a:lnTo>
                  <a:pt x="388224" y="447223"/>
                </a:lnTo>
                <a:lnTo>
                  <a:pt x="171919" y="263516"/>
                </a:lnTo>
                <a:cubicBezTo>
                  <a:pt x="171919" y="263516"/>
                  <a:pt x="230838" y="230482"/>
                  <a:pt x="258279" y="178915"/>
                </a:cubicBezTo>
                <a:close/>
                <a:moveTo>
                  <a:pt x="119450" y="0"/>
                </a:moveTo>
                <a:cubicBezTo>
                  <a:pt x="185420" y="0"/>
                  <a:pt x="238900" y="53392"/>
                  <a:pt x="238900" y="119255"/>
                </a:cubicBezTo>
                <a:cubicBezTo>
                  <a:pt x="238900" y="185118"/>
                  <a:pt x="185420" y="238510"/>
                  <a:pt x="119450" y="238510"/>
                </a:cubicBezTo>
                <a:cubicBezTo>
                  <a:pt x="53480" y="238510"/>
                  <a:pt x="0" y="185118"/>
                  <a:pt x="0" y="119255"/>
                </a:cubicBezTo>
                <a:cubicBezTo>
                  <a:pt x="0" y="53392"/>
                  <a:pt x="53480" y="0"/>
                  <a:pt x="119450" y="0"/>
                </a:cubicBezTo>
                <a:close/>
              </a:path>
            </a:pathLst>
          </a:custGeom>
          <a:solidFill>
            <a:schemeClr val="bg1"/>
          </a:solidFill>
          <a:ln>
            <a:noFill/>
          </a:ln>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4" name="business-bars-graphic_70650"/>
          <p:cNvSpPr>
            <a:spLocks noChangeAspect="1"/>
          </p:cNvSpPr>
          <p:nvPr/>
        </p:nvSpPr>
        <p:spPr bwMode="auto">
          <a:xfrm>
            <a:off x="5986571" y="2881648"/>
            <a:ext cx="221043" cy="309575"/>
          </a:xfrm>
          <a:custGeom>
            <a:avLst/>
            <a:gdLst>
              <a:gd name="connsiteX0" fmla="*/ 154403 w 432307"/>
              <a:gd name="connsiteY0" fmla="*/ 499109 h 605451"/>
              <a:gd name="connsiteX1" fmla="*/ 277904 w 432307"/>
              <a:gd name="connsiteY1" fmla="*/ 499109 h 605451"/>
              <a:gd name="connsiteX2" fmla="*/ 287248 w 432307"/>
              <a:gd name="connsiteY2" fmla="*/ 513435 h 605451"/>
              <a:gd name="connsiteX3" fmla="*/ 277904 w 432307"/>
              <a:gd name="connsiteY3" fmla="*/ 527762 h 605451"/>
              <a:gd name="connsiteX4" fmla="*/ 287248 w 432307"/>
              <a:gd name="connsiteY4" fmla="*/ 542184 h 605451"/>
              <a:gd name="connsiteX5" fmla="*/ 277904 w 432307"/>
              <a:gd name="connsiteY5" fmla="*/ 556511 h 605451"/>
              <a:gd name="connsiteX6" fmla="*/ 287248 w 432307"/>
              <a:gd name="connsiteY6" fmla="*/ 570837 h 605451"/>
              <a:gd name="connsiteX7" fmla="*/ 271449 w 432307"/>
              <a:gd name="connsiteY7" fmla="*/ 586606 h 605451"/>
              <a:gd name="connsiteX8" fmla="*/ 268078 w 432307"/>
              <a:gd name="connsiteY8" fmla="*/ 586606 h 605451"/>
              <a:gd name="connsiteX9" fmla="*/ 239081 w 432307"/>
              <a:gd name="connsiteY9" fmla="*/ 605451 h 605451"/>
              <a:gd name="connsiteX10" fmla="*/ 193226 w 432307"/>
              <a:gd name="connsiteY10" fmla="*/ 605451 h 605451"/>
              <a:gd name="connsiteX11" fmla="*/ 164229 w 432307"/>
              <a:gd name="connsiteY11" fmla="*/ 586606 h 605451"/>
              <a:gd name="connsiteX12" fmla="*/ 160761 w 432307"/>
              <a:gd name="connsiteY12" fmla="*/ 586606 h 605451"/>
              <a:gd name="connsiteX13" fmla="*/ 145059 w 432307"/>
              <a:gd name="connsiteY13" fmla="*/ 570837 h 605451"/>
              <a:gd name="connsiteX14" fmla="*/ 154403 w 432307"/>
              <a:gd name="connsiteY14" fmla="*/ 556511 h 605451"/>
              <a:gd name="connsiteX15" fmla="*/ 145059 w 432307"/>
              <a:gd name="connsiteY15" fmla="*/ 542184 h 605451"/>
              <a:gd name="connsiteX16" fmla="*/ 154403 w 432307"/>
              <a:gd name="connsiteY16" fmla="*/ 527762 h 605451"/>
              <a:gd name="connsiteX17" fmla="*/ 145059 w 432307"/>
              <a:gd name="connsiteY17" fmla="*/ 513435 h 605451"/>
              <a:gd name="connsiteX18" fmla="*/ 154403 w 432307"/>
              <a:gd name="connsiteY18" fmla="*/ 499109 h 605451"/>
              <a:gd name="connsiteX19" fmla="*/ 396249 w 432307"/>
              <a:gd name="connsiteY19" fmla="*/ 337144 h 605451"/>
              <a:gd name="connsiteX20" fmla="*/ 426219 w 432307"/>
              <a:gd name="connsiteY20" fmla="*/ 354378 h 605451"/>
              <a:gd name="connsiteX21" fmla="*/ 430651 w 432307"/>
              <a:gd name="connsiteY21" fmla="*/ 371035 h 605451"/>
              <a:gd name="connsiteX22" fmla="*/ 420148 w 432307"/>
              <a:gd name="connsiteY22" fmla="*/ 377101 h 605451"/>
              <a:gd name="connsiteX23" fmla="*/ 414077 w 432307"/>
              <a:gd name="connsiteY23" fmla="*/ 375464 h 605451"/>
              <a:gd name="connsiteX24" fmla="*/ 384107 w 432307"/>
              <a:gd name="connsiteY24" fmla="*/ 358133 h 605451"/>
              <a:gd name="connsiteX25" fmla="*/ 379578 w 432307"/>
              <a:gd name="connsiteY25" fmla="*/ 341573 h 605451"/>
              <a:gd name="connsiteX26" fmla="*/ 396249 w 432307"/>
              <a:gd name="connsiteY26" fmla="*/ 337144 h 605451"/>
              <a:gd name="connsiteX27" fmla="*/ 36058 w 432307"/>
              <a:gd name="connsiteY27" fmla="*/ 337144 h 605451"/>
              <a:gd name="connsiteX28" fmla="*/ 52729 w 432307"/>
              <a:gd name="connsiteY28" fmla="*/ 341573 h 605451"/>
              <a:gd name="connsiteX29" fmla="*/ 48200 w 432307"/>
              <a:gd name="connsiteY29" fmla="*/ 358133 h 605451"/>
              <a:gd name="connsiteX30" fmla="*/ 18230 w 432307"/>
              <a:gd name="connsiteY30" fmla="*/ 375464 h 605451"/>
              <a:gd name="connsiteX31" fmla="*/ 12159 w 432307"/>
              <a:gd name="connsiteY31" fmla="*/ 377101 h 605451"/>
              <a:gd name="connsiteX32" fmla="*/ 1656 w 432307"/>
              <a:gd name="connsiteY32" fmla="*/ 371035 h 605451"/>
              <a:gd name="connsiteX33" fmla="*/ 6088 w 432307"/>
              <a:gd name="connsiteY33" fmla="*/ 354378 h 605451"/>
              <a:gd name="connsiteX34" fmla="*/ 18230 w 432307"/>
              <a:gd name="connsiteY34" fmla="*/ 119232 h 605451"/>
              <a:gd name="connsiteX35" fmla="*/ 48200 w 432307"/>
              <a:gd name="connsiteY35" fmla="*/ 136535 h 605451"/>
              <a:gd name="connsiteX36" fmla="*/ 52729 w 432307"/>
              <a:gd name="connsiteY36" fmla="*/ 153069 h 605451"/>
              <a:gd name="connsiteX37" fmla="*/ 42129 w 432307"/>
              <a:gd name="connsiteY37" fmla="*/ 159125 h 605451"/>
              <a:gd name="connsiteX38" fmla="*/ 36058 w 432307"/>
              <a:gd name="connsiteY38" fmla="*/ 157491 h 605451"/>
              <a:gd name="connsiteX39" fmla="*/ 6088 w 432307"/>
              <a:gd name="connsiteY39" fmla="*/ 140188 h 605451"/>
              <a:gd name="connsiteX40" fmla="*/ 1656 w 432307"/>
              <a:gd name="connsiteY40" fmla="*/ 123654 h 605451"/>
              <a:gd name="connsiteX41" fmla="*/ 18230 w 432307"/>
              <a:gd name="connsiteY41" fmla="*/ 119232 h 605451"/>
              <a:gd name="connsiteX42" fmla="*/ 414077 w 432307"/>
              <a:gd name="connsiteY42" fmla="*/ 119232 h 605451"/>
              <a:gd name="connsiteX43" fmla="*/ 430651 w 432307"/>
              <a:gd name="connsiteY43" fmla="*/ 123654 h 605451"/>
              <a:gd name="connsiteX44" fmla="*/ 426219 w 432307"/>
              <a:gd name="connsiteY44" fmla="*/ 140188 h 605451"/>
              <a:gd name="connsiteX45" fmla="*/ 396249 w 432307"/>
              <a:gd name="connsiteY45" fmla="*/ 157491 h 605451"/>
              <a:gd name="connsiteX46" fmla="*/ 390178 w 432307"/>
              <a:gd name="connsiteY46" fmla="*/ 159125 h 605451"/>
              <a:gd name="connsiteX47" fmla="*/ 379578 w 432307"/>
              <a:gd name="connsiteY47" fmla="*/ 153069 h 605451"/>
              <a:gd name="connsiteX48" fmla="*/ 384107 w 432307"/>
              <a:gd name="connsiteY48" fmla="*/ 136535 h 605451"/>
              <a:gd name="connsiteX49" fmla="*/ 216153 w 432307"/>
              <a:gd name="connsiteY49" fmla="*/ 94416 h 605451"/>
              <a:gd name="connsiteX50" fmla="*/ 372067 w 432307"/>
              <a:gd name="connsiteY50" fmla="*/ 250212 h 605451"/>
              <a:gd name="connsiteX51" fmla="*/ 335376 w 432307"/>
              <a:gd name="connsiteY51" fmla="*/ 361866 h 605451"/>
              <a:gd name="connsiteX52" fmla="*/ 301285 w 432307"/>
              <a:gd name="connsiteY52" fmla="*/ 462269 h 605451"/>
              <a:gd name="connsiteX53" fmla="*/ 286935 w 432307"/>
              <a:gd name="connsiteY53" fmla="*/ 476598 h 605451"/>
              <a:gd name="connsiteX54" fmla="*/ 284046 w 432307"/>
              <a:gd name="connsiteY54" fmla="*/ 476598 h 605451"/>
              <a:gd name="connsiteX55" fmla="*/ 148163 w 432307"/>
              <a:gd name="connsiteY55" fmla="*/ 476598 h 605451"/>
              <a:gd name="connsiteX56" fmla="*/ 145371 w 432307"/>
              <a:gd name="connsiteY56" fmla="*/ 476598 h 605451"/>
              <a:gd name="connsiteX57" fmla="*/ 131021 w 432307"/>
              <a:gd name="connsiteY57" fmla="*/ 462269 h 605451"/>
              <a:gd name="connsiteX58" fmla="*/ 97316 w 432307"/>
              <a:gd name="connsiteY58" fmla="*/ 363501 h 605451"/>
              <a:gd name="connsiteX59" fmla="*/ 60239 w 432307"/>
              <a:gd name="connsiteY59" fmla="*/ 250212 h 605451"/>
              <a:gd name="connsiteX60" fmla="*/ 216153 w 432307"/>
              <a:gd name="connsiteY60" fmla="*/ 94416 h 605451"/>
              <a:gd name="connsiteX61" fmla="*/ 216154 w 432307"/>
              <a:gd name="connsiteY61" fmla="*/ 0 h 605451"/>
              <a:gd name="connsiteX62" fmla="*/ 228256 w 432307"/>
              <a:gd name="connsiteY62" fmla="*/ 12117 h 605451"/>
              <a:gd name="connsiteX63" fmla="*/ 228256 w 432307"/>
              <a:gd name="connsiteY63" fmla="*/ 46735 h 605451"/>
              <a:gd name="connsiteX64" fmla="*/ 216154 w 432307"/>
              <a:gd name="connsiteY64" fmla="*/ 58852 h 605451"/>
              <a:gd name="connsiteX65" fmla="*/ 204052 w 432307"/>
              <a:gd name="connsiteY65" fmla="*/ 46735 h 605451"/>
              <a:gd name="connsiteX66" fmla="*/ 204052 w 432307"/>
              <a:gd name="connsiteY66" fmla="*/ 12117 h 605451"/>
              <a:gd name="connsiteX67" fmla="*/ 216154 w 432307"/>
              <a:gd name="connsiteY67"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2307" h="605451">
                <a:moveTo>
                  <a:pt x="154403" y="499109"/>
                </a:moveTo>
                <a:lnTo>
                  <a:pt x="277904" y="499109"/>
                </a:lnTo>
                <a:cubicBezTo>
                  <a:pt x="283395" y="501513"/>
                  <a:pt x="287248" y="507089"/>
                  <a:pt x="287248" y="513435"/>
                </a:cubicBezTo>
                <a:cubicBezTo>
                  <a:pt x="287248" y="519877"/>
                  <a:pt x="283395" y="525358"/>
                  <a:pt x="277904" y="527762"/>
                </a:cubicBezTo>
                <a:cubicBezTo>
                  <a:pt x="283395" y="530262"/>
                  <a:pt x="287248" y="535742"/>
                  <a:pt x="287248" y="542184"/>
                </a:cubicBezTo>
                <a:cubicBezTo>
                  <a:pt x="287248" y="548530"/>
                  <a:pt x="283395" y="554011"/>
                  <a:pt x="277904" y="556511"/>
                </a:cubicBezTo>
                <a:cubicBezTo>
                  <a:pt x="283395" y="558914"/>
                  <a:pt x="287248" y="564395"/>
                  <a:pt x="287248" y="570837"/>
                </a:cubicBezTo>
                <a:cubicBezTo>
                  <a:pt x="287248" y="579491"/>
                  <a:pt x="280216" y="586606"/>
                  <a:pt x="271449" y="586606"/>
                </a:cubicBezTo>
                <a:lnTo>
                  <a:pt x="268078" y="586606"/>
                </a:lnTo>
                <a:cubicBezTo>
                  <a:pt x="263165" y="597663"/>
                  <a:pt x="251990" y="605451"/>
                  <a:pt x="239081" y="605451"/>
                </a:cubicBezTo>
                <a:lnTo>
                  <a:pt x="193226" y="605451"/>
                </a:lnTo>
                <a:cubicBezTo>
                  <a:pt x="180221" y="605451"/>
                  <a:pt x="169143" y="597663"/>
                  <a:pt x="164229" y="586606"/>
                </a:cubicBezTo>
                <a:lnTo>
                  <a:pt x="160761" y="586606"/>
                </a:lnTo>
                <a:cubicBezTo>
                  <a:pt x="152091" y="586606"/>
                  <a:pt x="145059" y="579491"/>
                  <a:pt x="145059" y="570837"/>
                </a:cubicBezTo>
                <a:cubicBezTo>
                  <a:pt x="145059" y="564395"/>
                  <a:pt x="148912" y="558914"/>
                  <a:pt x="154403" y="556511"/>
                </a:cubicBezTo>
                <a:cubicBezTo>
                  <a:pt x="148912" y="554011"/>
                  <a:pt x="145059" y="548530"/>
                  <a:pt x="145059" y="542184"/>
                </a:cubicBezTo>
                <a:cubicBezTo>
                  <a:pt x="145059" y="535742"/>
                  <a:pt x="148912" y="530262"/>
                  <a:pt x="154403" y="527762"/>
                </a:cubicBezTo>
                <a:cubicBezTo>
                  <a:pt x="148912" y="525358"/>
                  <a:pt x="145059" y="519877"/>
                  <a:pt x="145059" y="513435"/>
                </a:cubicBezTo>
                <a:cubicBezTo>
                  <a:pt x="145059" y="507089"/>
                  <a:pt x="148912" y="501513"/>
                  <a:pt x="154403" y="499109"/>
                </a:cubicBezTo>
                <a:close/>
                <a:moveTo>
                  <a:pt x="396249" y="337144"/>
                </a:moveTo>
                <a:lnTo>
                  <a:pt x="426219" y="354378"/>
                </a:lnTo>
                <a:cubicBezTo>
                  <a:pt x="432000" y="357748"/>
                  <a:pt x="434024" y="365258"/>
                  <a:pt x="430651" y="371035"/>
                </a:cubicBezTo>
                <a:cubicBezTo>
                  <a:pt x="428435" y="374886"/>
                  <a:pt x="424291" y="377101"/>
                  <a:pt x="420148" y="377101"/>
                </a:cubicBezTo>
                <a:cubicBezTo>
                  <a:pt x="418028" y="377101"/>
                  <a:pt x="416004" y="376620"/>
                  <a:pt x="414077" y="375464"/>
                </a:cubicBezTo>
                <a:lnTo>
                  <a:pt x="384107" y="358133"/>
                </a:lnTo>
                <a:cubicBezTo>
                  <a:pt x="378229" y="354860"/>
                  <a:pt x="376302" y="347350"/>
                  <a:pt x="379578" y="341573"/>
                </a:cubicBezTo>
                <a:cubicBezTo>
                  <a:pt x="382951" y="335796"/>
                  <a:pt x="390371" y="333774"/>
                  <a:pt x="396249" y="337144"/>
                </a:cubicBezTo>
                <a:close/>
                <a:moveTo>
                  <a:pt x="36058" y="337144"/>
                </a:moveTo>
                <a:cubicBezTo>
                  <a:pt x="41839" y="333774"/>
                  <a:pt x="49356" y="335796"/>
                  <a:pt x="52729" y="341573"/>
                </a:cubicBezTo>
                <a:cubicBezTo>
                  <a:pt x="56005" y="347350"/>
                  <a:pt x="54078" y="354860"/>
                  <a:pt x="48200" y="358133"/>
                </a:cubicBezTo>
                <a:lnTo>
                  <a:pt x="18230" y="375464"/>
                </a:lnTo>
                <a:cubicBezTo>
                  <a:pt x="16303" y="376620"/>
                  <a:pt x="14183" y="377101"/>
                  <a:pt x="12159" y="377101"/>
                </a:cubicBezTo>
                <a:cubicBezTo>
                  <a:pt x="7919" y="377101"/>
                  <a:pt x="3872" y="374886"/>
                  <a:pt x="1656" y="371035"/>
                </a:cubicBezTo>
                <a:cubicBezTo>
                  <a:pt x="-1717" y="365258"/>
                  <a:pt x="210" y="357748"/>
                  <a:pt x="6088" y="354378"/>
                </a:cubicBezTo>
                <a:close/>
                <a:moveTo>
                  <a:pt x="18230" y="119232"/>
                </a:moveTo>
                <a:lnTo>
                  <a:pt x="48200" y="136535"/>
                </a:lnTo>
                <a:cubicBezTo>
                  <a:pt x="54078" y="139804"/>
                  <a:pt x="56005" y="147301"/>
                  <a:pt x="52729" y="153069"/>
                </a:cubicBezTo>
                <a:cubicBezTo>
                  <a:pt x="50416" y="156914"/>
                  <a:pt x="46369" y="159125"/>
                  <a:pt x="42129" y="159125"/>
                </a:cubicBezTo>
                <a:cubicBezTo>
                  <a:pt x="40105" y="159125"/>
                  <a:pt x="37985" y="158644"/>
                  <a:pt x="36058" y="157491"/>
                </a:cubicBezTo>
                <a:lnTo>
                  <a:pt x="6088" y="140188"/>
                </a:lnTo>
                <a:cubicBezTo>
                  <a:pt x="210" y="136920"/>
                  <a:pt x="-1717" y="129422"/>
                  <a:pt x="1656" y="123654"/>
                </a:cubicBezTo>
                <a:cubicBezTo>
                  <a:pt x="4932" y="117887"/>
                  <a:pt x="12448" y="115868"/>
                  <a:pt x="18230" y="119232"/>
                </a:cubicBezTo>
                <a:close/>
                <a:moveTo>
                  <a:pt x="414077" y="119232"/>
                </a:moveTo>
                <a:cubicBezTo>
                  <a:pt x="419859" y="115868"/>
                  <a:pt x="427279" y="117887"/>
                  <a:pt x="430651" y="123654"/>
                </a:cubicBezTo>
                <a:cubicBezTo>
                  <a:pt x="434024" y="129422"/>
                  <a:pt x="432097" y="136920"/>
                  <a:pt x="426219" y="140188"/>
                </a:cubicBezTo>
                <a:lnTo>
                  <a:pt x="396249" y="157491"/>
                </a:lnTo>
                <a:cubicBezTo>
                  <a:pt x="394322" y="158644"/>
                  <a:pt x="392202" y="159125"/>
                  <a:pt x="390178" y="159125"/>
                </a:cubicBezTo>
                <a:cubicBezTo>
                  <a:pt x="385938" y="159125"/>
                  <a:pt x="381891" y="156914"/>
                  <a:pt x="379578" y="153069"/>
                </a:cubicBezTo>
                <a:cubicBezTo>
                  <a:pt x="376302" y="147301"/>
                  <a:pt x="378229" y="139804"/>
                  <a:pt x="384107" y="136535"/>
                </a:cubicBezTo>
                <a:close/>
                <a:moveTo>
                  <a:pt x="216153" y="94416"/>
                </a:moveTo>
                <a:cubicBezTo>
                  <a:pt x="302151" y="94416"/>
                  <a:pt x="372067" y="164332"/>
                  <a:pt x="372067" y="250212"/>
                </a:cubicBezTo>
                <a:cubicBezTo>
                  <a:pt x="372067" y="288777"/>
                  <a:pt x="353384" y="325899"/>
                  <a:pt x="335376" y="361866"/>
                </a:cubicBezTo>
                <a:cubicBezTo>
                  <a:pt x="317849" y="396680"/>
                  <a:pt x="301285" y="429667"/>
                  <a:pt x="301285" y="462269"/>
                </a:cubicBezTo>
                <a:cubicBezTo>
                  <a:pt x="301285" y="470155"/>
                  <a:pt x="294832" y="476598"/>
                  <a:pt x="286935" y="476598"/>
                </a:cubicBezTo>
                <a:lnTo>
                  <a:pt x="284046" y="476598"/>
                </a:lnTo>
                <a:lnTo>
                  <a:pt x="148163" y="476598"/>
                </a:lnTo>
                <a:lnTo>
                  <a:pt x="145371" y="476598"/>
                </a:lnTo>
                <a:cubicBezTo>
                  <a:pt x="137377" y="476598"/>
                  <a:pt x="131021" y="470155"/>
                  <a:pt x="131021" y="462269"/>
                </a:cubicBezTo>
                <a:cubicBezTo>
                  <a:pt x="131021" y="431013"/>
                  <a:pt x="114650" y="398219"/>
                  <a:pt x="97316" y="363501"/>
                </a:cubicBezTo>
                <a:cubicBezTo>
                  <a:pt x="79018" y="326860"/>
                  <a:pt x="60239" y="289065"/>
                  <a:pt x="60239" y="250212"/>
                </a:cubicBezTo>
                <a:cubicBezTo>
                  <a:pt x="60239" y="164332"/>
                  <a:pt x="130155" y="94416"/>
                  <a:pt x="216153" y="94416"/>
                </a:cubicBezTo>
                <a:close/>
                <a:moveTo>
                  <a:pt x="216154" y="0"/>
                </a:moveTo>
                <a:cubicBezTo>
                  <a:pt x="222877" y="0"/>
                  <a:pt x="228256" y="5385"/>
                  <a:pt x="228256" y="12117"/>
                </a:cubicBezTo>
                <a:lnTo>
                  <a:pt x="228256" y="46735"/>
                </a:lnTo>
                <a:cubicBezTo>
                  <a:pt x="228256" y="53371"/>
                  <a:pt x="222877" y="58852"/>
                  <a:pt x="216154" y="58852"/>
                </a:cubicBezTo>
                <a:cubicBezTo>
                  <a:pt x="209431" y="58852"/>
                  <a:pt x="204052" y="53371"/>
                  <a:pt x="204052" y="46735"/>
                </a:cubicBezTo>
                <a:lnTo>
                  <a:pt x="204052" y="12117"/>
                </a:lnTo>
                <a:cubicBezTo>
                  <a:pt x="204052" y="5385"/>
                  <a:pt x="209431" y="0"/>
                  <a:pt x="216154"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5" name="business-bars-graphic_70650"/>
          <p:cNvSpPr>
            <a:spLocks noChangeAspect="1"/>
          </p:cNvSpPr>
          <p:nvPr/>
        </p:nvSpPr>
        <p:spPr bwMode="auto">
          <a:xfrm>
            <a:off x="5963961" y="4436242"/>
            <a:ext cx="266261" cy="309575"/>
          </a:xfrm>
          <a:custGeom>
            <a:avLst/>
            <a:gdLst>
              <a:gd name="T0" fmla="*/ 4142 w 5720"/>
              <a:gd name="T1" fmla="*/ 1476 h 6660"/>
              <a:gd name="T2" fmla="*/ 4753 w 5720"/>
              <a:gd name="T3" fmla="*/ 1195 h 6660"/>
              <a:gd name="T4" fmla="*/ 4177 w 5720"/>
              <a:gd name="T5" fmla="*/ 1044 h 6660"/>
              <a:gd name="T6" fmla="*/ 3935 w 5720"/>
              <a:gd name="T7" fmla="*/ 1135 h 6660"/>
              <a:gd name="T8" fmla="*/ 2861 w 5720"/>
              <a:gd name="T9" fmla="*/ 1062 h 6660"/>
              <a:gd name="T10" fmla="*/ 1617 w 5720"/>
              <a:gd name="T11" fmla="*/ 1094 h 6660"/>
              <a:gd name="T12" fmla="*/ 967 w 5720"/>
              <a:gd name="T13" fmla="*/ 852 h 6660"/>
              <a:gd name="T14" fmla="*/ 1176 w 5720"/>
              <a:gd name="T15" fmla="*/ 1287 h 6660"/>
              <a:gd name="T16" fmla="*/ 1210 w 5720"/>
              <a:gd name="T17" fmla="*/ 1311 h 6660"/>
              <a:gd name="T18" fmla="*/ 1488 w 5720"/>
              <a:gd name="T19" fmla="*/ 1476 h 6660"/>
              <a:gd name="T20" fmla="*/ 0 w 5720"/>
              <a:gd name="T21" fmla="*/ 1676 h 6660"/>
              <a:gd name="T22" fmla="*/ 200 w 5720"/>
              <a:gd name="T23" fmla="*/ 3544 h 6660"/>
              <a:gd name="T24" fmla="*/ 403 w 5720"/>
              <a:gd name="T25" fmla="*/ 6460 h 6660"/>
              <a:gd name="T26" fmla="*/ 5116 w 5720"/>
              <a:gd name="T27" fmla="*/ 6660 h 6660"/>
              <a:gd name="T28" fmla="*/ 5316 w 5720"/>
              <a:gd name="T29" fmla="*/ 3544 h 6660"/>
              <a:gd name="T30" fmla="*/ 5720 w 5720"/>
              <a:gd name="T31" fmla="*/ 3344 h 6660"/>
              <a:gd name="T32" fmla="*/ 5520 w 5720"/>
              <a:gd name="T33" fmla="*/ 1476 h 6660"/>
              <a:gd name="T34" fmla="*/ 3558 w 5720"/>
              <a:gd name="T35" fmla="*/ 742 h 6660"/>
              <a:gd name="T36" fmla="*/ 3535 w 5720"/>
              <a:gd name="T37" fmla="*/ 733 h 6660"/>
              <a:gd name="T38" fmla="*/ 2674 w 5720"/>
              <a:gd name="T39" fmla="*/ 1476 h 6660"/>
              <a:gd name="T40" fmla="*/ 2129 w 5720"/>
              <a:gd name="T41" fmla="*/ 699 h 6660"/>
              <a:gd name="T42" fmla="*/ 3480 w 5720"/>
              <a:gd name="T43" fmla="*/ 6260 h 6660"/>
              <a:gd name="T44" fmla="*/ 3280 w 5720"/>
              <a:gd name="T45" fmla="*/ 3733 h 6660"/>
              <a:gd name="T46" fmla="*/ 2240 w 5720"/>
              <a:gd name="T47" fmla="*/ 3933 h 6660"/>
              <a:gd name="T48" fmla="*/ 803 w 5720"/>
              <a:gd name="T49" fmla="*/ 6260 h 6660"/>
              <a:gd name="T50" fmla="*/ 4916 w 5720"/>
              <a:gd name="T51" fmla="*/ 3544 h 6660"/>
              <a:gd name="T52" fmla="*/ 5320 w 5720"/>
              <a:gd name="T53" fmla="*/ 3144 h 6660"/>
              <a:gd name="T54" fmla="*/ 603 w 5720"/>
              <a:gd name="T55" fmla="*/ 3144 h 6660"/>
              <a:gd name="T56" fmla="*/ 400 w 5720"/>
              <a:gd name="T57" fmla="*/ 1876 h 6660"/>
              <a:gd name="T58" fmla="*/ 2240 w 5720"/>
              <a:gd name="T59" fmla="*/ 2730 h 6660"/>
              <a:gd name="T60" fmla="*/ 3280 w 5720"/>
              <a:gd name="T61" fmla="*/ 2930 h 6660"/>
              <a:gd name="T62" fmla="*/ 3480 w 5720"/>
              <a:gd name="T63" fmla="*/ 1876 h 6660"/>
              <a:gd name="T64" fmla="*/ 5320 w 5720"/>
              <a:gd name="T65" fmla="*/ 3144 h 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0" h="6660">
                <a:moveTo>
                  <a:pt x="5520" y="1476"/>
                </a:moveTo>
                <a:lnTo>
                  <a:pt x="4142" y="1476"/>
                </a:lnTo>
                <a:cubicBezTo>
                  <a:pt x="4263" y="1432"/>
                  <a:pt x="4426" y="1384"/>
                  <a:pt x="4546" y="1388"/>
                </a:cubicBezTo>
                <a:cubicBezTo>
                  <a:pt x="4657" y="1392"/>
                  <a:pt x="4749" y="1305"/>
                  <a:pt x="4753" y="1195"/>
                </a:cubicBezTo>
                <a:cubicBezTo>
                  <a:pt x="4757" y="1085"/>
                  <a:pt x="4670" y="992"/>
                  <a:pt x="4560" y="988"/>
                </a:cubicBezTo>
                <a:cubicBezTo>
                  <a:pt x="4435" y="984"/>
                  <a:pt x="4298" y="1010"/>
                  <a:pt x="4177" y="1044"/>
                </a:cubicBezTo>
                <a:cubicBezTo>
                  <a:pt x="4169" y="1046"/>
                  <a:pt x="4159" y="1049"/>
                  <a:pt x="4149" y="1052"/>
                </a:cubicBezTo>
                <a:cubicBezTo>
                  <a:pt x="4128" y="1056"/>
                  <a:pt x="4020" y="1088"/>
                  <a:pt x="3935" y="1135"/>
                </a:cubicBezTo>
                <a:cubicBezTo>
                  <a:pt x="3985" y="866"/>
                  <a:pt x="3920" y="704"/>
                  <a:pt x="3920" y="704"/>
                </a:cubicBezTo>
                <a:cubicBezTo>
                  <a:pt x="3643" y="0"/>
                  <a:pt x="3057" y="719"/>
                  <a:pt x="2861" y="1062"/>
                </a:cubicBezTo>
                <a:cubicBezTo>
                  <a:pt x="2665" y="687"/>
                  <a:pt x="2264" y="112"/>
                  <a:pt x="1772" y="453"/>
                </a:cubicBezTo>
                <a:cubicBezTo>
                  <a:pt x="1503" y="629"/>
                  <a:pt x="1506" y="867"/>
                  <a:pt x="1617" y="1094"/>
                </a:cubicBezTo>
                <a:cubicBezTo>
                  <a:pt x="1507" y="1036"/>
                  <a:pt x="1367" y="939"/>
                  <a:pt x="1249" y="835"/>
                </a:cubicBezTo>
                <a:cubicBezTo>
                  <a:pt x="1166" y="762"/>
                  <a:pt x="1040" y="770"/>
                  <a:pt x="967" y="852"/>
                </a:cubicBezTo>
                <a:cubicBezTo>
                  <a:pt x="893" y="935"/>
                  <a:pt x="901" y="1062"/>
                  <a:pt x="984" y="1135"/>
                </a:cubicBezTo>
                <a:cubicBezTo>
                  <a:pt x="988" y="1138"/>
                  <a:pt x="1066" y="1207"/>
                  <a:pt x="1176" y="1287"/>
                </a:cubicBezTo>
                <a:cubicBezTo>
                  <a:pt x="1176" y="1287"/>
                  <a:pt x="1176" y="1287"/>
                  <a:pt x="1177" y="1287"/>
                </a:cubicBezTo>
                <a:cubicBezTo>
                  <a:pt x="1187" y="1295"/>
                  <a:pt x="1198" y="1303"/>
                  <a:pt x="1210" y="1311"/>
                </a:cubicBezTo>
                <a:cubicBezTo>
                  <a:pt x="1224" y="1321"/>
                  <a:pt x="1239" y="1331"/>
                  <a:pt x="1253" y="1341"/>
                </a:cubicBezTo>
                <a:cubicBezTo>
                  <a:pt x="1338" y="1398"/>
                  <a:pt x="1416" y="1443"/>
                  <a:pt x="1488" y="1476"/>
                </a:cubicBezTo>
                <a:lnTo>
                  <a:pt x="200" y="1476"/>
                </a:lnTo>
                <a:cubicBezTo>
                  <a:pt x="89" y="1476"/>
                  <a:pt x="0" y="1566"/>
                  <a:pt x="0" y="1676"/>
                </a:cubicBezTo>
                <a:lnTo>
                  <a:pt x="0" y="3344"/>
                </a:lnTo>
                <a:cubicBezTo>
                  <a:pt x="0" y="3455"/>
                  <a:pt x="89" y="3544"/>
                  <a:pt x="200" y="3544"/>
                </a:cubicBezTo>
                <a:lnTo>
                  <a:pt x="403" y="3544"/>
                </a:lnTo>
                <a:lnTo>
                  <a:pt x="403" y="6460"/>
                </a:lnTo>
                <a:cubicBezTo>
                  <a:pt x="403" y="6571"/>
                  <a:pt x="493" y="6660"/>
                  <a:pt x="603" y="6660"/>
                </a:cubicBezTo>
                <a:lnTo>
                  <a:pt x="5116" y="6660"/>
                </a:lnTo>
                <a:cubicBezTo>
                  <a:pt x="5227" y="6660"/>
                  <a:pt x="5316" y="6571"/>
                  <a:pt x="5316" y="6460"/>
                </a:cubicBezTo>
                <a:lnTo>
                  <a:pt x="5316" y="3544"/>
                </a:lnTo>
                <a:lnTo>
                  <a:pt x="5520" y="3544"/>
                </a:lnTo>
                <a:cubicBezTo>
                  <a:pt x="5630" y="3544"/>
                  <a:pt x="5720" y="3455"/>
                  <a:pt x="5720" y="3344"/>
                </a:cubicBezTo>
                <a:lnTo>
                  <a:pt x="5720" y="1676"/>
                </a:lnTo>
                <a:cubicBezTo>
                  <a:pt x="5720" y="1566"/>
                  <a:pt x="5630" y="1476"/>
                  <a:pt x="5520" y="1476"/>
                </a:cubicBezTo>
                <a:close/>
                <a:moveTo>
                  <a:pt x="3535" y="733"/>
                </a:moveTo>
                <a:cubicBezTo>
                  <a:pt x="3545" y="729"/>
                  <a:pt x="3553" y="736"/>
                  <a:pt x="3558" y="742"/>
                </a:cubicBezTo>
                <a:cubicBezTo>
                  <a:pt x="3631" y="836"/>
                  <a:pt x="3236" y="1522"/>
                  <a:pt x="3046" y="1436"/>
                </a:cubicBezTo>
                <a:cubicBezTo>
                  <a:pt x="2997" y="1341"/>
                  <a:pt x="3421" y="777"/>
                  <a:pt x="3535" y="733"/>
                </a:cubicBezTo>
                <a:close/>
                <a:moveTo>
                  <a:pt x="2129" y="699"/>
                </a:moveTo>
                <a:cubicBezTo>
                  <a:pt x="2404" y="776"/>
                  <a:pt x="2594" y="1244"/>
                  <a:pt x="2674" y="1476"/>
                </a:cubicBezTo>
                <a:lnTo>
                  <a:pt x="2442" y="1476"/>
                </a:lnTo>
                <a:cubicBezTo>
                  <a:pt x="2175" y="1209"/>
                  <a:pt x="1610" y="552"/>
                  <a:pt x="2129" y="699"/>
                </a:cubicBezTo>
                <a:close/>
                <a:moveTo>
                  <a:pt x="4916" y="6260"/>
                </a:moveTo>
                <a:lnTo>
                  <a:pt x="3480" y="6260"/>
                </a:lnTo>
                <a:lnTo>
                  <a:pt x="3480" y="3933"/>
                </a:lnTo>
                <a:cubicBezTo>
                  <a:pt x="3480" y="3822"/>
                  <a:pt x="3390" y="3733"/>
                  <a:pt x="3280" y="3733"/>
                </a:cubicBezTo>
                <a:lnTo>
                  <a:pt x="2440" y="3733"/>
                </a:lnTo>
                <a:cubicBezTo>
                  <a:pt x="2329" y="3733"/>
                  <a:pt x="2240" y="3822"/>
                  <a:pt x="2240" y="3933"/>
                </a:cubicBezTo>
                <a:lnTo>
                  <a:pt x="2240" y="6260"/>
                </a:lnTo>
                <a:lnTo>
                  <a:pt x="803" y="6260"/>
                </a:lnTo>
                <a:lnTo>
                  <a:pt x="803" y="3544"/>
                </a:lnTo>
                <a:lnTo>
                  <a:pt x="4916" y="3544"/>
                </a:lnTo>
                <a:lnTo>
                  <a:pt x="4916" y="6260"/>
                </a:lnTo>
                <a:close/>
                <a:moveTo>
                  <a:pt x="5320" y="3144"/>
                </a:moveTo>
                <a:lnTo>
                  <a:pt x="5116" y="3144"/>
                </a:lnTo>
                <a:lnTo>
                  <a:pt x="603" y="3144"/>
                </a:lnTo>
                <a:lnTo>
                  <a:pt x="400" y="3144"/>
                </a:lnTo>
                <a:lnTo>
                  <a:pt x="400" y="1876"/>
                </a:lnTo>
                <a:lnTo>
                  <a:pt x="2240" y="1876"/>
                </a:lnTo>
                <a:lnTo>
                  <a:pt x="2240" y="2730"/>
                </a:lnTo>
                <a:cubicBezTo>
                  <a:pt x="2240" y="2841"/>
                  <a:pt x="2329" y="2930"/>
                  <a:pt x="2440" y="2930"/>
                </a:cubicBezTo>
                <a:lnTo>
                  <a:pt x="3280" y="2930"/>
                </a:lnTo>
                <a:cubicBezTo>
                  <a:pt x="3390" y="2930"/>
                  <a:pt x="3480" y="2841"/>
                  <a:pt x="3480" y="2730"/>
                </a:cubicBezTo>
                <a:lnTo>
                  <a:pt x="3480" y="1876"/>
                </a:lnTo>
                <a:lnTo>
                  <a:pt x="5320" y="1876"/>
                </a:lnTo>
                <a:lnTo>
                  <a:pt x="5320" y="314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Light" panose="020B0502040204020203" pitchFamily="34" charset="-122"/>
              <a:ea typeface="微软雅黑 Light" panose="020B0502040204020203" pitchFamily="34" charset="-122"/>
            </a:endParaRPr>
          </a:p>
        </p:txBody>
      </p:sp>
      <p:sp>
        <p:nvSpPr>
          <p:cNvPr id="36" name="business-bars-graphic_70650"/>
          <p:cNvSpPr>
            <a:spLocks noChangeAspect="1"/>
          </p:cNvSpPr>
          <p:nvPr/>
        </p:nvSpPr>
        <p:spPr bwMode="auto">
          <a:xfrm>
            <a:off x="1448177" y="2936463"/>
            <a:ext cx="309575" cy="284466"/>
          </a:xfrm>
          <a:custGeom>
            <a:avLst/>
            <a:gdLst>
              <a:gd name="connsiteX0" fmla="*/ 366665 w 604675"/>
              <a:gd name="connsiteY0" fmla="*/ 388199 h 555632"/>
              <a:gd name="connsiteX1" fmla="*/ 366665 w 604675"/>
              <a:gd name="connsiteY1" fmla="*/ 481413 h 555632"/>
              <a:gd name="connsiteX2" fmla="*/ 426977 w 604675"/>
              <a:gd name="connsiteY2" fmla="*/ 481413 h 555632"/>
              <a:gd name="connsiteX3" fmla="*/ 426977 w 604675"/>
              <a:gd name="connsiteY3" fmla="*/ 388199 h 555632"/>
              <a:gd name="connsiteX4" fmla="*/ 189710 w 604675"/>
              <a:gd name="connsiteY4" fmla="*/ 388199 h 555632"/>
              <a:gd name="connsiteX5" fmla="*/ 189710 w 604675"/>
              <a:gd name="connsiteY5" fmla="*/ 481413 h 555632"/>
              <a:gd name="connsiteX6" fmla="*/ 250022 w 604675"/>
              <a:gd name="connsiteY6" fmla="*/ 481413 h 555632"/>
              <a:gd name="connsiteX7" fmla="*/ 250022 w 604675"/>
              <a:gd name="connsiteY7" fmla="*/ 388199 h 555632"/>
              <a:gd name="connsiteX8" fmla="*/ 366665 w 604675"/>
              <a:gd name="connsiteY8" fmla="*/ 291853 h 555632"/>
              <a:gd name="connsiteX9" fmla="*/ 366665 w 604675"/>
              <a:gd name="connsiteY9" fmla="*/ 385067 h 555632"/>
              <a:gd name="connsiteX10" fmla="*/ 426977 w 604675"/>
              <a:gd name="connsiteY10" fmla="*/ 385067 h 555632"/>
              <a:gd name="connsiteX11" fmla="*/ 426977 w 604675"/>
              <a:gd name="connsiteY11" fmla="*/ 291853 h 555632"/>
              <a:gd name="connsiteX12" fmla="*/ 189710 w 604675"/>
              <a:gd name="connsiteY12" fmla="*/ 291853 h 555632"/>
              <a:gd name="connsiteX13" fmla="*/ 189710 w 604675"/>
              <a:gd name="connsiteY13" fmla="*/ 385067 h 555632"/>
              <a:gd name="connsiteX14" fmla="*/ 250022 w 604675"/>
              <a:gd name="connsiteY14" fmla="*/ 385067 h 555632"/>
              <a:gd name="connsiteX15" fmla="*/ 250022 w 604675"/>
              <a:gd name="connsiteY15" fmla="*/ 291853 h 555632"/>
              <a:gd name="connsiteX16" fmla="*/ 257380 w 604675"/>
              <a:gd name="connsiteY16" fmla="*/ 53277 h 555632"/>
              <a:gd name="connsiteX17" fmla="*/ 359428 w 604675"/>
              <a:gd name="connsiteY17" fmla="*/ 53277 h 555632"/>
              <a:gd name="connsiteX18" fmla="*/ 366665 w 604675"/>
              <a:gd name="connsiteY18" fmla="*/ 60503 h 555632"/>
              <a:gd name="connsiteX19" fmla="*/ 366665 w 604675"/>
              <a:gd name="connsiteY19" fmla="*/ 96030 h 555632"/>
              <a:gd name="connsiteX20" fmla="*/ 557612 w 604675"/>
              <a:gd name="connsiteY20" fmla="*/ 96030 h 555632"/>
              <a:gd name="connsiteX21" fmla="*/ 559301 w 604675"/>
              <a:gd name="connsiteY21" fmla="*/ 97596 h 555632"/>
              <a:gd name="connsiteX22" fmla="*/ 557612 w 604675"/>
              <a:gd name="connsiteY22" fmla="*/ 99162 h 555632"/>
              <a:gd name="connsiteX23" fmla="*/ 366665 w 604675"/>
              <a:gd name="connsiteY23" fmla="*/ 99162 h 555632"/>
              <a:gd name="connsiteX24" fmla="*/ 366665 w 604675"/>
              <a:gd name="connsiteY24" fmla="*/ 192376 h 555632"/>
              <a:gd name="connsiteX25" fmla="*/ 557612 w 604675"/>
              <a:gd name="connsiteY25" fmla="*/ 192376 h 555632"/>
              <a:gd name="connsiteX26" fmla="*/ 559301 w 604675"/>
              <a:gd name="connsiteY26" fmla="*/ 193942 h 555632"/>
              <a:gd name="connsiteX27" fmla="*/ 557612 w 604675"/>
              <a:gd name="connsiteY27" fmla="*/ 195507 h 555632"/>
              <a:gd name="connsiteX28" fmla="*/ 366665 w 604675"/>
              <a:gd name="connsiteY28" fmla="*/ 195507 h 555632"/>
              <a:gd name="connsiteX29" fmla="*/ 366665 w 604675"/>
              <a:gd name="connsiteY29" fmla="*/ 288722 h 555632"/>
              <a:gd name="connsiteX30" fmla="*/ 426977 w 604675"/>
              <a:gd name="connsiteY30" fmla="*/ 288722 h 555632"/>
              <a:gd name="connsiteX31" fmla="*/ 426977 w 604675"/>
              <a:gd name="connsiteY31" fmla="*/ 237177 h 555632"/>
              <a:gd name="connsiteX32" fmla="*/ 434214 w 604675"/>
              <a:gd name="connsiteY32" fmla="*/ 229830 h 555632"/>
              <a:gd name="connsiteX33" fmla="*/ 536262 w 604675"/>
              <a:gd name="connsiteY33" fmla="*/ 229830 h 555632"/>
              <a:gd name="connsiteX34" fmla="*/ 543620 w 604675"/>
              <a:gd name="connsiteY34" fmla="*/ 237177 h 555632"/>
              <a:gd name="connsiteX35" fmla="*/ 543620 w 604675"/>
              <a:gd name="connsiteY35" fmla="*/ 288722 h 555632"/>
              <a:gd name="connsiteX36" fmla="*/ 557612 w 604675"/>
              <a:gd name="connsiteY36" fmla="*/ 288722 h 555632"/>
              <a:gd name="connsiteX37" fmla="*/ 559301 w 604675"/>
              <a:gd name="connsiteY37" fmla="*/ 290287 h 555632"/>
              <a:gd name="connsiteX38" fmla="*/ 557612 w 604675"/>
              <a:gd name="connsiteY38" fmla="*/ 291853 h 555632"/>
              <a:gd name="connsiteX39" fmla="*/ 543620 w 604675"/>
              <a:gd name="connsiteY39" fmla="*/ 291853 h 555632"/>
              <a:gd name="connsiteX40" fmla="*/ 543620 w 604675"/>
              <a:gd name="connsiteY40" fmla="*/ 385067 h 555632"/>
              <a:gd name="connsiteX41" fmla="*/ 557612 w 604675"/>
              <a:gd name="connsiteY41" fmla="*/ 385067 h 555632"/>
              <a:gd name="connsiteX42" fmla="*/ 559301 w 604675"/>
              <a:gd name="connsiteY42" fmla="*/ 386633 h 555632"/>
              <a:gd name="connsiteX43" fmla="*/ 557612 w 604675"/>
              <a:gd name="connsiteY43" fmla="*/ 388199 h 555632"/>
              <a:gd name="connsiteX44" fmla="*/ 543620 w 604675"/>
              <a:gd name="connsiteY44" fmla="*/ 388199 h 555632"/>
              <a:gd name="connsiteX45" fmla="*/ 543620 w 604675"/>
              <a:gd name="connsiteY45" fmla="*/ 481413 h 555632"/>
              <a:gd name="connsiteX46" fmla="*/ 557612 w 604675"/>
              <a:gd name="connsiteY46" fmla="*/ 481413 h 555632"/>
              <a:gd name="connsiteX47" fmla="*/ 559301 w 604675"/>
              <a:gd name="connsiteY47" fmla="*/ 482979 h 555632"/>
              <a:gd name="connsiteX48" fmla="*/ 557612 w 604675"/>
              <a:gd name="connsiteY48" fmla="*/ 484544 h 555632"/>
              <a:gd name="connsiteX49" fmla="*/ 543620 w 604675"/>
              <a:gd name="connsiteY49" fmla="*/ 484544 h 555632"/>
              <a:gd name="connsiteX50" fmla="*/ 536262 w 604675"/>
              <a:gd name="connsiteY50" fmla="*/ 491770 h 555632"/>
              <a:gd name="connsiteX51" fmla="*/ 434214 w 604675"/>
              <a:gd name="connsiteY51" fmla="*/ 491770 h 555632"/>
              <a:gd name="connsiteX52" fmla="*/ 426977 w 604675"/>
              <a:gd name="connsiteY52" fmla="*/ 484544 h 555632"/>
              <a:gd name="connsiteX53" fmla="*/ 366665 w 604675"/>
              <a:gd name="connsiteY53" fmla="*/ 484544 h 555632"/>
              <a:gd name="connsiteX54" fmla="*/ 359428 w 604675"/>
              <a:gd name="connsiteY54" fmla="*/ 491770 h 555632"/>
              <a:gd name="connsiteX55" fmla="*/ 257380 w 604675"/>
              <a:gd name="connsiteY55" fmla="*/ 491770 h 555632"/>
              <a:gd name="connsiteX56" fmla="*/ 250022 w 604675"/>
              <a:gd name="connsiteY56" fmla="*/ 484544 h 555632"/>
              <a:gd name="connsiteX57" fmla="*/ 189710 w 604675"/>
              <a:gd name="connsiteY57" fmla="*/ 484544 h 555632"/>
              <a:gd name="connsiteX58" fmla="*/ 182473 w 604675"/>
              <a:gd name="connsiteY58" fmla="*/ 491770 h 555632"/>
              <a:gd name="connsiteX59" fmla="*/ 80425 w 604675"/>
              <a:gd name="connsiteY59" fmla="*/ 491770 h 555632"/>
              <a:gd name="connsiteX60" fmla="*/ 73187 w 604675"/>
              <a:gd name="connsiteY60" fmla="*/ 484544 h 555632"/>
              <a:gd name="connsiteX61" fmla="*/ 47012 w 604675"/>
              <a:gd name="connsiteY61" fmla="*/ 484544 h 555632"/>
              <a:gd name="connsiteX62" fmla="*/ 45444 w 604675"/>
              <a:gd name="connsiteY62" fmla="*/ 482979 h 555632"/>
              <a:gd name="connsiteX63" fmla="*/ 47012 w 604675"/>
              <a:gd name="connsiteY63" fmla="*/ 481413 h 555632"/>
              <a:gd name="connsiteX64" fmla="*/ 73187 w 604675"/>
              <a:gd name="connsiteY64" fmla="*/ 481413 h 555632"/>
              <a:gd name="connsiteX65" fmla="*/ 73187 w 604675"/>
              <a:gd name="connsiteY65" fmla="*/ 388199 h 555632"/>
              <a:gd name="connsiteX66" fmla="*/ 47012 w 604675"/>
              <a:gd name="connsiteY66" fmla="*/ 388199 h 555632"/>
              <a:gd name="connsiteX67" fmla="*/ 45444 w 604675"/>
              <a:gd name="connsiteY67" fmla="*/ 386633 h 555632"/>
              <a:gd name="connsiteX68" fmla="*/ 47012 w 604675"/>
              <a:gd name="connsiteY68" fmla="*/ 385067 h 555632"/>
              <a:gd name="connsiteX69" fmla="*/ 73187 w 604675"/>
              <a:gd name="connsiteY69" fmla="*/ 385067 h 555632"/>
              <a:gd name="connsiteX70" fmla="*/ 73187 w 604675"/>
              <a:gd name="connsiteY70" fmla="*/ 291853 h 555632"/>
              <a:gd name="connsiteX71" fmla="*/ 47012 w 604675"/>
              <a:gd name="connsiteY71" fmla="*/ 291853 h 555632"/>
              <a:gd name="connsiteX72" fmla="*/ 45444 w 604675"/>
              <a:gd name="connsiteY72" fmla="*/ 290287 h 555632"/>
              <a:gd name="connsiteX73" fmla="*/ 47012 w 604675"/>
              <a:gd name="connsiteY73" fmla="*/ 288722 h 555632"/>
              <a:gd name="connsiteX74" fmla="*/ 73187 w 604675"/>
              <a:gd name="connsiteY74" fmla="*/ 288722 h 555632"/>
              <a:gd name="connsiteX75" fmla="*/ 73187 w 604675"/>
              <a:gd name="connsiteY75" fmla="*/ 237177 h 555632"/>
              <a:gd name="connsiteX76" fmla="*/ 80425 w 604675"/>
              <a:gd name="connsiteY76" fmla="*/ 229830 h 555632"/>
              <a:gd name="connsiteX77" fmla="*/ 182473 w 604675"/>
              <a:gd name="connsiteY77" fmla="*/ 229830 h 555632"/>
              <a:gd name="connsiteX78" fmla="*/ 189710 w 604675"/>
              <a:gd name="connsiteY78" fmla="*/ 237177 h 555632"/>
              <a:gd name="connsiteX79" fmla="*/ 189710 w 604675"/>
              <a:gd name="connsiteY79" fmla="*/ 288722 h 555632"/>
              <a:gd name="connsiteX80" fmla="*/ 250022 w 604675"/>
              <a:gd name="connsiteY80" fmla="*/ 288722 h 555632"/>
              <a:gd name="connsiteX81" fmla="*/ 250022 w 604675"/>
              <a:gd name="connsiteY81" fmla="*/ 195507 h 555632"/>
              <a:gd name="connsiteX82" fmla="*/ 47012 w 604675"/>
              <a:gd name="connsiteY82" fmla="*/ 195507 h 555632"/>
              <a:gd name="connsiteX83" fmla="*/ 45444 w 604675"/>
              <a:gd name="connsiteY83" fmla="*/ 193942 h 555632"/>
              <a:gd name="connsiteX84" fmla="*/ 47012 w 604675"/>
              <a:gd name="connsiteY84" fmla="*/ 192376 h 555632"/>
              <a:gd name="connsiteX85" fmla="*/ 250022 w 604675"/>
              <a:gd name="connsiteY85" fmla="*/ 192376 h 555632"/>
              <a:gd name="connsiteX86" fmla="*/ 250022 w 604675"/>
              <a:gd name="connsiteY86" fmla="*/ 99162 h 555632"/>
              <a:gd name="connsiteX87" fmla="*/ 47012 w 604675"/>
              <a:gd name="connsiteY87" fmla="*/ 99162 h 555632"/>
              <a:gd name="connsiteX88" fmla="*/ 45444 w 604675"/>
              <a:gd name="connsiteY88" fmla="*/ 97596 h 555632"/>
              <a:gd name="connsiteX89" fmla="*/ 47012 w 604675"/>
              <a:gd name="connsiteY89" fmla="*/ 96030 h 555632"/>
              <a:gd name="connsiteX90" fmla="*/ 250022 w 604675"/>
              <a:gd name="connsiteY90" fmla="*/ 96030 h 555632"/>
              <a:gd name="connsiteX91" fmla="*/ 250022 w 604675"/>
              <a:gd name="connsiteY91" fmla="*/ 60503 h 555632"/>
              <a:gd name="connsiteX92" fmla="*/ 257380 w 604675"/>
              <a:gd name="connsiteY92" fmla="*/ 53277 h 555632"/>
              <a:gd name="connsiteX93" fmla="*/ 16043 w 604675"/>
              <a:gd name="connsiteY93" fmla="*/ 0 h 555632"/>
              <a:gd name="connsiteX94" fmla="*/ 32206 w 604675"/>
              <a:gd name="connsiteY94" fmla="*/ 16020 h 555632"/>
              <a:gd name="connsiteX95" fmla="*/ 32206 w 604675"/>
              <a:gd name="connsiteY95" fmla="*/ 523593 h 555632"/>
              <a:gd name="connsiteX96" fmla="*/ 588632 w 604675"/>
              <a:gd name="connsiteY96" fmla="*/ 523593 h 555632"/>
              <a:gd name="connsiteX97" fmla="*/ 604675 w 604675"/>
              <a:gd name="connsiteY97" fmla="*/ 539612 h 555632"/>
              <a:gd name="connsiteX98" fmla="*/ 588632 w 604675"/>
              <a:gd name="connsiteY98" fmla="*/ 555632 h 555632"/>
              <a:gd name="connsiteX99" fmla="*/ 16043 w 604675"/>
              <a:gd name="connsiteY99" fmla="*/ 555632 h 555632"/>
              <a:gd name="connsiteX100" fmla="*/ 0 w 604675"/>
              <a:gd name="connsiteY100" fmla="*/ 539612 h 555632"/>
              <a:gd name="connsiteX101" fmla="*/ 0 w 604675"/>
              <a:gd name="connsiteY101" fmla="*/ 16020 h 555632"/>
              <a:gd name="connsiteX102" fmla="*/ 16043 w 604675"/>
              <a:gd name="connsiteY102" fmla="*/ 0 h 55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4675" h="555632">
                <a:moveTo>
                  <a:pt x="366665" y="388199"/>
                </a:moveTo>
                <a:lnTo>
                  <a:pt x="366665" y="481413"/>
                </a:lnTo>
                <a:lnTo>
                  <a:pt x="426977" y="481413"/>
                </a:lnTo>
                <a:lnTo>
                  <a:pt x="426977" y="388199"/>
                </a:lnTo>
                <a:close/>
                <a:moveTo>
                  <a:pt x="189710" y="388199"/>
                </a:moveTo>
                <a:lnTo>
                  <a:pt x="189710" y="481413"/>
                </a:lnTo>
                <a:lnTo>
                  <a:pt x="250022" y="481413"/>
                </a:lnTo>
                <a:lnTo>
                  <a:pt x="250022" y="388199"/>
                </a:lnTo>
                <a:close/>
                <a:moveTo>
                  <a:pt x="366665" y="291853"/>
                </a:moveTo>
                <a:lnTo>
                  <a:pt x="366665" y="385067"/>
                </a:lnTo>
                <a:lnTo>
                  <a:pt x="426977" y="385067"/>
                </a:lnTo>
                <a:lnTo>
                  <a:pt x="426977" y="291853"/>
                </a:lnTo>
                <a:close/>
                <a:moveTo>
                  <a:pt x="189710" y="291853"/>
                </a:moveTo>
                <a:lnTo>
                  <a:pt x="189710" y="385067"/>
                </a:lnTo>
                <a:lnTo>
                  <a:pt x="250022" y="385067"/>
                </a:lnTo>
                <a:lnTo>
                  <a:pt x="250022" y="291853"/>
                </a:lnTo>
                <a:close/>
                <a:moveTo>
                  <a:pt x="257380" y="53277"/>
                </a:moveTo>
                <a:lnTo>
                  <a:pt x="359428" y="53277"/>
                </a:lnTo>
                <a:cubicBezTo>
                  <a:pt x="363408" y="53277"/>
                  <a:pt x="366665" y="56529"/>
                  <a:pt x="366665" y="60503"/>
                </a:cubicBezTo>
                <a:lnTo>
                  <a:pt x="366665" y="96030"/>
                </a:lnTo>
                <a:lnTo>
                  <a:pt x="557612" y="96030"/>
                </a:lnTo>
                <a:cubicBezTo>
                  <a:pt x="558577" y="96030"/>
                  <a:pt x="559301" y="96753"/>
                  <a:pt x="559301" y="97596"/>
                </a:cubicBezTo>
                <a:cubicBezTo>
                  <a:pt x="559301" y="98439"/>
                  <a:pt x="558577" y="99162"/>
                  <a:pt x="557612" y="99162"/>
                </a:cubicBezTo>
                <a:lnTo>
                  <a:pt x="366665" y="99162"/>
                </a:lnTo>
                <a:lnTo>
                  <a:pt x="366665" y="192376"/>
                </a:lnTo>
                <a:lnTo>
                  <a:pt x="557612" y="192376"/>
                </a:lnTo>
                <a:cubicBezTo>
                  <a:pt x="558577" y="192376"/>
                  <a:pt x="559301" y="193099"/>
                  <a:pt x="559301" y="193942"/>
                </a:cubicBezTo>
                <a:cubicBezTo>
                  <a:pt x="559301" y="194785"/>
                  <a:pt x="558577" y="195507"/>
                  <a:pt x="557612" y="195507"/>
                </a:cubicBezTo>
                <a:lnTo>
                  <a:pt x="366665" y="195507"/>
                </a:lnTo>
                <a:lnTo>
                  <a:pt x="366665" y="288722"/>
                </a:lnTo>
                <a:lnTo>
                  <a:pt x="426977" y="288722"/>
                </a:lnTo>
                <a:lnTo>
                  <a:pt x="426977" y="237177"/>
                </a:lnTo>
                <a:cubicBezTo>
                  <a:pt x="426977" y="233082"/>
                  <a:pt x="430234" y="229830"/>
                  <a:pt x="434214" y="229830"/>
                </a:cubicBezTo>
                <a:lnTo>
                  <a:pt x="536262" y="229830"/>
                </a:lnTo>
                <a:cubicBezTo>
                  <a:pt x="540363" y="229830"/>
                  <a:pt x="543620" y="233082"/>
                  <a:pt x="543620" y="237177"/>
                </a:cubicBezTo>
                <a:lnTo>
                  <a:pt x="543620" y="288722"/>
                </a:lnTo>
                <a:lnTo>
                  <a:pt x="557612" y="288722"/>
                </a:lnTo>
                <a:cubicBezTo>
                  <a:pt x="558577" y="288722"/>
                  <a:pt x="559301" y="289444"/>
                  <a:pt x="559301" y="290287"/>
                </a:cubicBezTo>
                <a:cubicBezTo>
                  <a:pt x="559301" y="291130"/>
                  <a:pt x="558577" y="291853"/>
                  <a:pt x="557612" y="291853"/>
                </a:cubicBezTo>
                <a:lnTo>
                  <a:pt x="543620" y="291853"/>
                </a:lnTo>
                <a:lnTo>
                  <a:pt x="543620" y="385067"/>
                </a:lnTo>
                <a:lnTo>
                  <a:pt x="557612" y="385067"/>
                </a:lnTo>
                <a:cubicBezTo>
                  <a:pt x="558577" y="385067"/>
                  <a:pt x="559301" y="385790"/>
                  <a:pt x="559301" y="386633"/>
                </a:cubicBezTo>
                <a:cubicBezTo>
                  <a:pt x="559301" y="387476"/>
                  <a:pt x="558577" y="388199"/>
                  <a:pt x="557612" y="388199"/>
                </a:cubicBezTo>
                <a:lnTo>
                  <a:pt x="543620" y="388199"/>
                </a:lnTo>
                <a:lnTo>
                  <a:pt x="543620" y="481413"/>
                </a:lnTo>
                <a:lnTo>
                  <a:pt x="557612" y="481413"/>
                </a:lnTo>
                <a:cubicBezTo>
                  <a:pt x="558577" y="481413"/>
                  <a:pt x="559301" y="482136"/>
                  <a:pt x="559301" y="482979"/>
                </a:cubicBezTo>
                <a:cubicBezTo>
                  <a:pt x="559301" y="483822"/>
                  <a:pt x="558577" y="484544"/>
                  <a:pt x="557612" y="484544"/>
                </a:cubicBezTo>
                <a:lnTo>
                  <a:pt x="543620" y="484544"/>
                </a:lnTo>
                <a:cubicBezTo>
                  <a:pt x="543499" y="488518"/>
                  <a:pt x="540243" y="491770"/>
                  <a:pt x="536262" y="491770"/>
                </a:cubicBezTo>
                <a:lnTo>
                  <a:pt x="434214" y="491770"/>
                </a:lnTo>
                <a:cubicBezTo>
                  <a:pt x="430234" y="491770"/>
                  <a:pt x="426977" y="488518"/>
                  <a:pt x="426977" y="484544"/>
                </a:cubicBezTo>
                <a:lnTo>
                  <a:pt x="366665" y="484544"/>
                </a:lnTo>
                <a:cubicBezTo>
                  <a:pt x="366665" y="488518"/>
                  <a:pt x="363408" y="491770"/>
                  <a:pt x="359428" y="491770"/>
                </a:cubicBezTo>
                <a:lnTo>
                  <a:pt x="257380" y="491770"/>
                </a:lnTo>
                <a:cubicBezTo>
                  <a:pt x="253399" y="491770"/>
                  <a:pt x="250142" y="488518"/>
                  <a:pt x="250022" y="484544"/>
                </a:cubicBezTo>
                <a:lnTo>
                  <a:pt x="189710" y="484544"/>
                </a:lnTo>
                <a:cubicBezTo>
                  <a:pt x="189710" y="488518"/>
                  <a:pt x="186453" y="491770"/>
                  <a:pt x="182473" y="491770"/>
                </a:cubicBezTo>
                <a:lnTo>
                  <a:pt x="80425" y="491770"/>
                </a:lnTo>
                <a:cubicBezTo>
                  <a:pt x="76444" y="491770"/>
                  <a:pt x="73187" y="488518"/>
                  <a:pt x="73187" y="484544"/>
                </a:cubicBezTo>
                <a:lnTo>
                  <a:pt x="47012" y="484544"/>
                </a:lnTo>
                <a:cubicBezTo>
                  <a:pt x="46168" y="484544"/>
                  <a:pt x="45444" y="483822"/>
                  <a:pt x="45444" y="482979"/>
                </a:cubicBezTo>
                <a:cubicBezTo>
                  <a:pt x="45444" y="482136"/>
                  <a:pt x="46168" y="481413"/>
                  <a:pt x="47012" y="481413"/>
                </a:cubicBezTo>
                <a:lnTo>
                  <a:pt x="73187" y="481413"/>
                </a:lnTo>
                <a:lnTo>
                  <a:pt x="73187" y="388199"/>
                </a:lnTo>
                <a:lnTo>
                  <a:pt x="47012" y="388199"/>
                </a:lnTo>
                <a:cubicBezTo>
                  <a:pt x="46168" y="388199"/>
                  <a:pt x="45444" y="387476"/>
                  <a:pt x="45444" y="386633"/>
                </a:cubicBezTo>
                <a:cubicBezTo>
                  <a:pt x="45444" y="385790"/>
                  <a:pt x="46168" y="385067"/>
                  <a:pt x="47012" y="385067"/>
                </a:cubicBezTo>
                <a:lnTo>
                  <a:pt x="73187" y="385067"/>
                </a:lnTo>
                <a:lnTo>
                  <a:pt x="73187" y="291853"/>
                </a:lnTo>
                <a:lnTo>
                  <a:pt x="47012" y="291853"/>
                </a:lnTo>
                <a:cubicBezTo>
                  <a:pt x="46168" y="291853"/>
                  <a:pt x="45444" y="291130"/>
                  <a:pt x="45444" y="290287"/>
                </a:cubicBezTo>
                <a:cubicBezTo>
                  <a:pt x="45444" y="289444"/>
                  <a:pt x="46168" y="288722"/>
                  <a:pt x="47012" y="288722"/>
                </a:cubicBezTo>
                <a:lnTo>
                  <a:pt x="73187" y="288722"/>
                </a:lnTo>
                <a:lnTo>
                  <a:pt x="73187" y="237177"/>
                </a:lnTo>
                <a:cubicBezTo>
                  <a:pt x="73187" y="233082"/>
                  <a:pt x="76444" y="229830"/>
                  <a:pt x="80425" y="229830"/>
                </a:cubicBezTo>
                <a:lnTo>
                  <a:pt x="182473" y="229830"/>
                </a:lnTo>
                <a:cubicBezTo>
                  <a:pt x="186453" y="229830"/>
                  <a:pt x="189710" y="233082"/>
                  <a:pt x="189710" y="237177"/>
                </a:cubicBezTo>
                <a:lnTo>
                  <a:pt x="189710" y="288722"/>
                </a:lnTo>
                <a:lnTo>
                  <a:pt x="250022" y="288722"/>
                </a:lnTo>
                <a:lnTo>
                  <a:pt x="250022" y="195507"/>
                </a:lnTo>
                <a:lnTo>
                  <a:pt x="47012" y="195507"/>
                </a:lnTo>
                <a:cubicBezTo>
                  <a:pt x="46168" y="195507"/>
                  <a:pt x="45444" y="194785"/>
                  <a:pt x="45444" y="193942"/>
                </a:cubicBezTo>
                <a:cubicBezTo>
                  <a:pt x="45444" y="193099"/>
                  <a:pt x="46168" y="192376"/>
                  <a:pt x="47012" y="192376"/>
                </a:cubicBezTo>
                <a:lnTo>
                  <a:pt x="250022" y="192376"/>
                </a:lnTo>
                <a:lnTo>
                  <a:pt x="250022" y="99162"/>
                </a:lnTo>
                <a:lnTo>
                  <a:pt x="47012" y="99162"/>
                </a:lnTo>
                <a:cubicBezTo>
                  <a:pt x="46168" y="99162"/>
                  <a:pt x="45444" y="98439"/>
                  <a:pt x="45444" y="97596"/>
                </a:cubicBezTo>
                <a:cubicBezTo>
                  <a:pt x="45444" y="96753"/>
                  <a:pt x="46168" y="96030"/>
                  <a:pt x="47012" y="96030"/>
                </a:cubicBezTo>
                <a:lnTo>
                  <a:pt x="250022" y="96030"/>
                </a:lnTo>
                <a:lnTo>
                  <a:pt x="250022" y="60503"/>
                </a:lnTo>
                <a:cubicBezTo>
                  <a:pt x="250022" y="56529"/>
                  <a:pt x="253279" y="53277"/>
                  <a:pt x="257380" y="53277"/>
                </a:cubicBezTo>
                <a:close/>
                <a:moveTo>
                  <a:pt x="16043" y="0"/>
                </a:moveTo>
                <a:cubicBezTo>
                  <a:pt x="24969" y="0"/>
                  <a:pt x="32206" y="7227"/>
                  <a:pt x="32206" y="16020"/>
                </a:cubicBezTo>
                <a:lnTo>
                  <a:pt x="32206" y="523593"/>
                </a:lnTo>
                <a:lnTo>
                  <a:pt x="588632" y="523593"/>
                </a:lnTo>
                <a:cubicBezTo>
                  <a:pt x="597558" y="523593"/>
                  <a:pt x="604675" y="530699"/>
                  <a:pt x="604675" y="539612"/>
                </a:cubicBezTo>
                <a:cubicBezTo>
                  <a:pt x="604675" y="548526"/>
                  <a:pt x="597558" y="555632"/>
                  <a:pt x="588632" y="555632"/>
                </a:cubicBezTo>
                <a:lnTo>
                  <a:pt x="16043" y="555632"/>
                </a:lnTo>
                <a:cubicBezTo>
                  <a:pt x="7237" y="555632"/>
                  <a:pt x="0" y="548526"/>
                  <a:pt x="0" y="539612"/>
                </a:cubicBezTo>
                <a:lnTo>
                  <a:pt x="0" y="16020"/>
                </a:lnTo>
                <a:cubicBezTo>
                  <a:pt x="0" y="7227"/>
                  <a:pt x="7237" y="0"/>
                  <a:pt x="16043" y="0"/>
                </a:cubicBezTo>
                <a:close/>
              </a:path>
            </a:pathLst>
          </a:custGeom>
          <a:solidFill>
            <a:schemeClr val="bg1"/>
          </a:solidFill>
          <a:ln>
            <a:noFill/>
          </a:ln>
        </p:spPr>
      </p:sp>
      <p:grpSp>
        <p:nvGrpSpPr>
          <p:cNvPr id="37" name="组合 36"/>
          <p:cNvGrpSpPr/>
          <p:nvPr/>
        </p:nvGrpSpPr>
        <p:grpSpPr>
          <a:xfrm>
            <a:off x="2003773" y="2710577"/>
            <a:ext cx="3403874" cy="1211464"/>
            <a:chOff x="2033510" y="4836619"/>
            <a:chExt cx="2197261" cy="1211464"/>
          </a:xfrm>
        </p:grpSpPr>
        <p:sp>
          <p:nvSpPr>
            <p:cNvPr id="38" name="矩形 37"/>
            <p:cNvSpPr/>
            <p:nvPr/>
          </p:nvSpPr>
          <p:spPr>
            <a:xfrm>
              <a:off x="2036954" y="5132704"/>
              <a:ext cx="2193817" cy="915379"/>
            </a:xfrm>
            <a:prstGeom prst="rect">
              <a:avLst/>
            </a:prstGeom>
          </p:spPr>
          <p:txBody>
            <a:bodyPr wrap="square">
              <a:spAutoFit/>
            </a:bodyPr>
            <a:lstStyle/>
            <a:p>
              <a:pPr algn="just">
                <a:lnSpc>
                  <a:spcPct val="130000"/>
                </a:lnSpc>
              </a:pPr>
              <a:r>
                <a:rPr lang="zh-CN" altLang="en-US" sz="1050" dirty="0">
                  <a:latin typeface="微软雅黑 Light" panose="020B0502040204020203" pitchFamily="34" charset="-122"/>
                  <a:ea typeface="微软雅黑 Light" panose="020B0502040204020203" pitchFamily="34" charset="-122"/>
                </a:rPr>
                <a:t>通过识别井盖隐患，可以大大降低由于井盖问题引发的交通事故和人身伤害，从而提高城市的道路安全性。这有助于减少相关事故带来的人力物力成本，同时提升城市形象和居民满意度。</a:t>
              </a:r>
              <a:endPar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9" name="矩形 38"/>
            <p:cNvSpPr/>
            <p:nvPr/>
          </p:nvSpPr>
          <p:spPr>
            <a:xfrm>
              <a:off x="2033510" y="4836619"/>
              <a:ext cx="1924586" cy="307777"/>
            </a:xfrm>
            <a:prstGeom prst="rect">
              <a:avLst/>
            </a:prstGeom>
            <a:noFill/>
          </p:spPr>
          <p:txBody>
            <a:bodyPr wrap="square" rtlCol="0">
              <a:spAutoFit/>
            </a:bodyPr>
            <a:lstStyle/>
            <a:p>
              <a:r>
                <a:rPr lang="zh-CN" altLang="en-US" sz="1400" dirty="0">
                  <a:solidFill>
                    <a:srgbClr val="988563"/>
                  </a:solidFill>
                  <a:latin typeface="微软雅黑 Light" panose="020B0502040204020203" pitchFamily="34" charset="-122"/>
                  <a:ea typeface="微软雅黑 Light" panose="020B0502040204020203" pitchFamily="34" charset="-122"/>
                </a:rPr>
                <a:t>城市道路安全性提升</a:t>
              </a:r>
            </a:p>
          </p:txBody>
        </p:sp>
      </p:grpSp>
      <p:grpSp>
        <p:nvGrpSpPr>
          <p:cNvPr id="40" name="组合 39"/>
          <p:cNvGrpSpPr/>
          <p:nvPr/>
        </p:nvGrpSpPr>
        <p:grpSpPr>
          <a:xfrm>
            <a:off x="6497770" y="2710577"/>
            <a:ext cx="3574600" cy="1223156"/>
            <a:chOff x="2033510" y="4836619"/>
            <a:chExt cx="2212993" cy="1223156"/>
          </a:xfrm>
        </p:grpSpPr>
        <p:sp>
          <p:nvSpPr>
            <p:cNvPr id="41" name="矩形 40"/>
            <p:cNvSpPr/>
            <p:nvPr/>
          </p:nvSpPr>
          <p:spPr>
            <a:xfrm>
              <a:off x="2033510" y="5144396"/>
              <a:ext cx="2212993" cy="915379"/>
            </a:xfrm>
            <a:prstGeom prst="rect">
              <a:avLst/>
            </a:prstGeom>
          </p:spPr>
          <p:txBody>
            <a:bodyPr wrap="square">
              <a:spAutoFit/>
            </a:bodyPr>
            <a:lstStyle/>
            <a:p>
              <a:pPr algn="just">
                <a:lnSpc>
                  <a:spcPct val="130000"/>
                </a:lnSpc>
              </a:pPr>
              <a:r>
                <a:rPr lang="zh-CN" altLang="en-US" sz="1050" dirty="0">
                  <a:latin typeface="微软雅黑 Light" panose="020B0502040204020203" pitchFamily="34" charset="-122"/>
                  <a:ea typeface="微软雅黑 Light" panose="020B0502040204020203" pitchFamily="34" charset="-122"/>
                </a:rPr>
                <a:t>通过收集和分析大量的井盖状态数据，可以为城市基础设施维护和规划提供宝贵的信息。基于这些数据，决策者可以制定更科学、更有效的城市管理策略，提高决策的准确性和前瞻性。</a:t>
              </a:r>
              <a:endPar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2" name="矩形 41"/>
            <p:cNvSpPr/>
            <p:nvPr/>
          </p:nvSpPr>
          <p:spPr>
            <a:xfrm>
              <a:off x="2033510" y="4836619"/>
              <a:ext cx="1706752" cy="307777"/>
            </a:xfrm>
            <a:prstGeom prst="rect">
              <a:avLst/>
            </a:prstGeom>
            <a:noFill/>
          </p:spPr>
          <p:txBody>
            <a:bodyPr wrap="square" rtlCol="0">
              <a:spAutoFit/>
            </a:bodyPr>
            <a:lstStyle/>
            <a:p>
              <a:r>
                <a:rPr lang="zh-CN" altLang="en-US" sz="1400" dirty="0">
                  <a:solidFill>
                    <a:srgbClr val="B8AA92"/>
                  </a:solidFill>
                  <a:latin typeface="微软雅黑 Light" panose="020B0502040204020203" pitchFamily="34" charset="-122"/>
                  <a:ea typeface="微软雅黑 Light" panose="020B0502040204020203" pitchFamily="34" charset="-122"/>
                </a:rPr>
                <a:t>数据驱动决策</a:t>
              </a:r>
            </a:p>
          </p:txBody>
        </p:sp>
      </p:grpSp>
      <p:grpSp>
        <p:nvGrpSpPr>
          <p:cNvPr id="43" name="组合 42"/>
          <p:cNvGrpSpPr/>
          <p:nvPr/>
        </p:nvGrpSpPr>
        <p:grpSpPr>
          <a:xfrm>
            <a:off x="2038984" y="4269990"/>
            <a:ext cx="3428347" cy="1212518"/>
            <a:chOff x="2033510" y="4836619"/>
            <a:chExt cx="2179121" cy="1212518"/>
          </a:xfrm>
        </p:grpSpPr>
        <p:sp>
          <p:nvSpPr>
            <p:cNvPr id="44" name="矩形 43"/>
            <p:cNvSpPr/>
            <p:nvPr/>
          </p:nvSpPr>
          <p:spPr>
            <a:xfrm>
              <a:off x="2033510" y="5133758"/>
              <a:ext cx="2179121" cy="915379"/>
            </a:xfrm>
            <a:prstGeom prst="rect">
              <a:avLst/>
            </a:prstGeom>
          </p:spPr>
          <p:txBody>
            <a:bodyPr wrap="square">
              <a:spAutoFit/>
            </a:bodyPr>
            <a:lstStyle/>
            <a:p>
              <a:pPr algn="just">
                <a:lnSpc>
                  <a:spcPct val="130000"/>
                </a:lnSpc>
              </a:pPr>
              <a:r>
                <a:rPr lang="zh-CN" altLang="en-US" sz="1050" dirty="0">
                  <a:latin typeface="微软雅黑 Light" panose="020B0502040204020203" pitchFamily="34" charset="-122"/>
                  <a:ea typeface="微软雅黑 Light" panose="020B0502040204020203" pitchFamily="34" charset="-122"/>
                </a:rPr>
                <a:t>自动化的井盖隐患识别系统可以降低人力成本，减少对人力资源的依赖，并提高识别效率和准确性。这有助于节约维护成本，提高效率，从而为城市管理部门和企业带来可观的经济收益。</a:t>
              </a:r>
              <a:endPar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5" name="矩形 44"/>
            <p:cNvSpPr/>
            <p:nvPr/>
          </p:nvSpPr>
          <p:spPr>
            <a:xfrm>
              <a:off x="2033510" y="4836619"/>
              <a:ext cx="1466276" cy="307777"/>
            </a:xfrm>
            <a:prstGeom prst="rect">
              <a:avLst/>
            </a:prstGeom>
            <a:noFill/>
          </p:spPr>
          <p:txBody>
            <a:bodyPr wrap="square" rtlCol="0">
              <a:spAutoFit/>
            </a:bodyPr>
            <a:lstStyle/>
            <a:p>
              <a:r>
                <a:rPr lang="zh-CN" altLang="en-US" sz="1400" dirty="0">
                  <a:solidFill>
                    <a:srgbClr val="D0C7B8"/>
                  </a:solidFill>
                  <a:latin typeface="微软雅黑 Light" panose="020B0502040204020203" pitchFamily="34" charset="-122"/>
                  <a:ea typeface="微软雅黑 Light" panose="020B0502040204020203" pitchFamily="34" charset="-122"/>
                </a:rPr>
                <a:t>节约人力成本</a:t>
              </a:r>
            </a:p>
          </p:txBody>
        </p:sp>
      </p:grpSp>
      <p:grpSp>
        <p:nvGrpSpPr>
          <p:cNvPr id="46" name="组合 45"/>
          <p:cNvGrpSpPr/>
          <p:nvPr/>
        </p:nvGrpSpPr>
        <p:grpSpPr>
          <a:xfrm>
            <a:off x="6536032" y="4310503"/>
            <a:ext cx="3536338" cy="1172005"/>
            <a:chOff x="2033510" y="4836619"/>
            <a:chExt cx="2160174" cy="1172005"/>
          </a:xfrm>
        </p:grpSpPr>
        <p:sp>
          <p:nvSpPr>
            <p:cNvPr id="47" name="矩形 46"/>
            <p:cNvSpPr/>
            <p:nvPr/>
          </p:nvSpPr>
          <p:spPr>
            <a:xfrm>
              <a:off x="2033510" y="5093245"/>
              <a:ext cx="2160174" cy="915379"/>
            </a:xfrm>
            <a:prstGeom prst="rect">
              <a:avLst/>
            </a:prstGeom>
          </p:spPr>
          <p:txBody>
            <a:bodyPr wrap="square">
              <a:spAutoFit/>
            </a:bodyPr>
            <a:lstStyle/>
            <a:p>
              <a:pPr algn="just">
                <a:lnSpc>
                  <a:spcPct val="130000"/>
                </a:lnSpc>
              </a:pPr>
              <a:r>
                <a:rPr lang="zh-CN" altLang="en-US" sz="1050" dirty="0">
                  <a:latin typeface="微软雅黑 Light" panose="020B0502040204020203" pitchFamily="34" charset="-122"/>
                  <a:ea typeface="微软雅黑 Light" panose="020B0502040204020203" pitchFamily="34" charset="-122"/>
                </a:rPr>
                <a:t>随着城市基础设施建设的不断扩张和更新，对井盖隐患识别技术的需求也在增加。提供高效、可靠的解决方案可以满足市场对安全和效率的迫切需求，为企业带来持续的商业机会和增长空间。</a:t>
              </a:r>
              <a:endParaRPr lang="zh-CN" altLang="en-US" sz="105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48" name="矩形 47"/>
            <p:cNvSpPr/>
            <p:nvPr/>
          </p:nvSpPr>
          <p:spPr>
            <a:xfrm>
              <a:off x="2033510" y="4836619"/>
              <a:ext cx="1530730" cy="307777"/>
            </a:xfrm>
            <a:prstGeom prst="rect">
              <a:avLst/>
            </a:prstGeom>
            <a:noFill/>
          </p:spPr>
          <p:txBody>
            <a:bodyPr wrap="square" rtlCol="0">
              <a:spAutoFit/>
            </a:bodyPr>
            <a:lstStyle/>
            <a:p>
              <a:r>
                <a:rPr lang="zh-CN" altLang="en-US" sz="1400" dirty="0">
                  <a:solidFill>
                    <a:srgbClr val="E1DBD1"/>
                  </a:solidFill>
                  <a:latin typeface="微软雅黑 Light" panose="020B0502040204020203" pitchFamily="34" charset="-122"/>
                  <a:ea typeface="微软雅黑 Light" panose="020B0502040204020203" pitchFamily="34" charset="-122"/>
                </a:rPr>
                <a:t>满足市场需求</a:t>
              </a:r>
            </a:p>
          </p:txBody>
        </p:sp>
      </p:grpSp>
      <p:pic>
        <p:nvPicPr>
          <p:cNvPr id="2" name="图片 1" descr="无背景logo"/>
          <p:cNvPicPr>
            <a:picLocks noChangeAspect="1"/>
          </p:cNvPicPr>
          <p:nvPr>
            <p:custDataLst>
              <p:tags r:id="rId1"/>
            </p:custDataLst>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4"/>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379744" y="2278471"/>
            <a:ext cx="5054671" cy="70442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altLang="en-US" sz="3600" spc="100" dirty="0">
                <a:solidFill>
                  <a:schemeClr val="bg1"/>
                </a:solidFill>
                <a:latin typeface="微软雅黑 Light" panose="020B0502040204020203" pitchFamily="34" charset="-122"/>
                <a:ea typeface="微软雅黑 Light" panose="020B0502040204020203" pitchFamily="34" charset="-122"/>
                <a:sym typeface="+mn-ea"/>
              </a:rPr>
              <a:t>里程碑介绍</a:t>
            </a:r>
          </a:p>
        </p:txBody>
      </p:sp>
      <p:sp>
        <p:nvSpPr>
          <p:cNvPr id="5" name="文本框 4"/>
          <p:cNvSpPr txBox="1"/>
          <p:nvPr/>
        </p:nvSpPr>
        <p:spPr>
          <a:xfrm>
            <a:off x="7468311" y="3486224"/>
            <a:ext cx="3733089" cy="307777"/>
          </a:xfrm>
          <a:prstGeom prst="rect">
            <a:avLst/>
          </a:prstGeom>
          <a:solidFill>
            <a:schemeClr val="bg1"/>
          </a:solidFill>
        </p:spPr>
        <p:txBody>
          <a:bodyPr wrap="square" rtlCol="0">
            <a:spAutoFit/>
          </a:bodyPr>
          <a:lstStyle/>
          <a:p>
            <a:pPr algn="dist"/>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627332"/>
            <a:ext cx="1893346" cy="369332"/>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THREE.</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9907080" y="1919176"/>
            <a:ext cx="1893346" cy="144655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03</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1"/>
            </p:custDataLst>
          </p:nvPr>
        </p:nvPicPr>
        <p:blipFill>
          <a:blip r:embed="rId5"/>
          <a:stretch>
            <a:fillRect/>
          </a:stretch>
        </p:blipFill>
        <p:spPr>
          <a:xfrm>
            <a:off x="10072370" y="76200"/>
            <a:ext cx="1689735" cy="858520"/>
          </a:xfrm>
          <a:prstGeom prst="rect">
            <a:avLst/>
          </a:prstGeom>
        </p:spPr>
      </p:pic>
    </p:spTree>
    <p:extLst>
      <p:ext uri="{BB962C8B-B14F-4D97-AF65-F5344CB8AC3E}">
        <p14:creationId xmlns:p14="http://schemas.microsoft.com/office/powerpoint/2010/main" val="8685914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907427"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Gantt chart</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0CF3FA2B-ED95-5878-166C-68BAC2DDF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495" y="1756265"/>
            <a:ext cx="7506350" cy="3345470"/>
          </a:xfrm>
          <a:prstGeom prst="rect">
            <a:avLst/>
          </a:prstGeom>
        </p:spPr>
      </p:pic>
      <p:pic>
        <p:nvPicPr>
          <p:cNvPr id="2" name="图片 1" descr="无背景logo">
            <a:extLst>
              <a:ext uri="{FF2B5EF4-FFF2-40B4-BE49-F238E27FC236}">
                <a16:creationId xmlns:a16="http://schemas.microsoft.com/office/drawing/2014/main" id="{D0C4C108-FE81-57E0-6592-1A753A63B5F3}"/>
              </a:ext>
            </a:extLst>
          </p:cNvPr>
          <p:cNvPicPr>
            <a:picLocks noChangeAspect="1"/>
          </p:cNvPicPr>
          <p:nvPr>
            <p:custDataLst>
              <p:tags r:id="rId1"/>
            </p:custDataLst>
          </p:nvPr>
        </p:nvPicPr>
        <p:blipFill>
          <a:blip r:embed="rId4"/>
          <a:stretch>
            <a:fillRect/>
          </a:stretch>
        </p:blipFill>
        <p:spPr>
          <a:xfrm>
            <a:off x="10072370" y="76200"/>
            <a:ext cx="1689735" cy="858520"/>
          </a:xfrm>
          <a:prstGeom prst="rect">
            <a:avLst/>
          </a:prstGeom>
        </p:spPr>
      </p:pic>
    </p:spTree>
    <p:extLst>
      <p:ext uri="{BB962C8B-B14F-4D97-AF65-F5344CB8AC3E}">
        <p14:creationId xmlns:p14="http://schemas.microsoft.com/office/powerpoint/2010/main" val="210166576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1034" cy="52451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里程碑介绍</a:t>
            </a:r>
          </a:p>
        </p:txBody>
      </p:sp>
      <p:sp>
        <p:nvSpPr>
          <p:cNvPr id="10" name="箭头: 五边形 3"/>
          <p:cNvSpPr/>
          <p:nvPr/>
        </p:nvSpPr>
        <p:spPr>
          <a:xfrm>
            <a:off x="5709620" y="1460537"/>
            <a:ext cx="4649722" cy="1193800"/>
          </a:xfrm>
          <a:prstGeom prst="homePlate">
            <a:avLst>
              <a:gd name="adj" fmla="val 27128"/>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五边形 4"/>
          <p:cNvSpPr/>
          <p:nvPr/>
        </p:nvSpPr>
        <p:spPr>
          <a:xfrm>
            <a:off x="3545686" y="1460537"/>
            <a:ext cx="3782382" cy="1193800"/>
          </a:xfrm>
          <a:prstGeom prst="homePlate">
            <a:avLst>
              <a:gd name="adj" fmla="val 27128"/>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五边形 5"/>
          <p:cNvSpPr/>
          <p:nvPr/>
        </p:nvSpPr>
        <p:spPr>
          <a:xfrm>
            <a:off x="1056231" y="1460537"/>
            <a:ext cx="3159721" cy="1193800"/>
          </a:xfrm>
          <a:prstGeom prst="homePlate">
            <a:avLst>
              <a:gd name="adj" fmla="val 27128"/>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437946" y="1644733"/>
            <a:ext cx="1767044" cy="774408"/>
            <a:chOff x="1853321" y="2972920"/>
            <a:chExt cx="1640938" cy="774408"/>
          </a:xfrm>
        </p:grpSpPr>
        <p:sp>
          <p:nvSpPr>
            <p:cNvPr id="14" name="矩形 13"/>
            <p:cNvSpPr/>
            <p:nvPr/>
          </p:nvSpPr>
          <p:spPr>
            <a:xfrm>
              <a:off x="1853321" y="3235200"/>
              <a:ext cx="1640938" cy="512128"/>
            </a:xfrm>
            <a:prstGeom prst="rect">
              <a:avLst/>
            </a:prstGeom>
          </p:spPr>
          <p:txBody>
            <a:bodyPr wrap="square">
              <a:spAutoFit/>
            </a:bodyPr>
            <a:lstStyle/>
            <a:p>
              <a:pPr algn="ctr">
                <a:lnSpc>
                  <a:spcPct val="130000"/>
                </a:lnSpc>
              </a:pPr>
              <a:r>
                <a:rPr lang="zh-CN" altLang="en-US" sz="1100" dirty="0">
                  <a:solidFill>
                    <a:schemeClr val="bg1"/>
                  </a:solidFill>
                  <a:latin typeface="微软雅黑 Light" panose="020B0502040204020203" pitchFamily="34" charset="-122"/>
                  <a:ea typeface="微软雅黑 Light" panose="020B0502040204020203" pitchFamily="34" charset="-122"/>
                </a:rPr>
                <a:t>项目准备与系统设计阶段</a:t>
              </a:r>
              <a:endParaRPr lang="en-US" altLang="zh-CN" sz="1100" dirty="0">
                <a:solidFill>
                  <a:schemeClr val="bg1"/>
                </a:solidFill>
                <a:latin typeface="微软雅黑 Light" panose="020B0502040204020203" pitchFamily="34" charset="-122"/>
                <a:ea typeface="微软雅黑 Light" panose="020B0502040204020203" pitchFamily="34" charset="-122"/>
              </a:endParaRPr>
            </a:p>
            <a:p>
              <a:pPr algn="ctr">
                <a:lnSpc>
                  <a:spcPct val="130000"/>
                </a:lnSpc>
              </a:pPr>
              <a:r>
                <a:rPr lang="zh-CN" altLang="en-US" sz="1100" dirty="0">
                  <a:solidFill>
                    <a:schemeClr val="bg1"/>
                  </a:solidFill>
                  <a:latin typeface="微软雅黑 Light" panose="020B0502040204020203" pitchFamily="34" charset="-122"/>
                  <a:ea typeface="微软雅黑 Light" panose="020B0502040204020203" pitchFamily="34" charset="-122"/>
                </a:rPr>
                <a:t>（</a:t>
              </a:r>
              <a:r>
                <a:rPr lang="en-US" altLang="zh-CN" sz="1100" dirty="0">
                  <a:solidFill>
                    <a:schemeClr val="bg1"/>
                  </a:solidFill>
                  <a:latin typeface="微软雅黑 Light" panose="020B0502040204020203" pitchFamily="34" charset="-122"/>
                  <a:ea typeface="微软雅黑 Light" panose="020B0502040204020203" pitchFamily="34" charset="-122"/>
                </a:rPr>
                <a:t>3.10-4.19</a:t>
              </a:r>
              <a:r>
                <a:rPr lang="zh-CN" altLang="en-US" sz="1100" dirty="0">
                  <a:solidFill>
                    <a:schemeClr val="bg1"/>
                  </a:solidFill>
                  <a:latin typeface="微软雅黑 Light" panose="020B0502040204020203" pitchFamily="34" charset="-122"/>
                  <a:ea typeface="微软雅黑 Light" panose="020B0502040204020203" pitchFamily="34" charset="-122"/>
                </a:rPr>
                <a:t>）</a:t>
              </a:r>
              <a:endParaRPr kumimoji="1"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1898597" y="2972920"/>
              <a:ext cx="1550386" cy="369332"/>
            </a:xfrm>
            <a:prstGeom prst="rect">
              <a:avLst/>
            </a:prstGeom>
            <a:noFill/>
          </p:spPr>
          <p:txBody>
            <a:bodyPr wrap="square" rtlCol="0">
              <a:spAutoFit/>
            </a:bodyPr>
            <a:lstStyle/>
            <a:p>
              <a:pPr algn="ctr"/>
              <a:r>
                <a:rPr lang="zh-CN" altLang="en-US" dirty="0">
                  <a:solidFill>
                    <a:schemeClr val="bg1"/>
                  </a:solidFill>
                  <a:latin typeface="汉仪大宋简" panose="02010609000101010101" pitchFamily="49" charset="-122"/>
                  <a:ea typeface="汉仪大宋简" panose="02010609000101010101" pitchFamily="49" charset="-122"/>
                </a:rPr>
                <a:t>第一阶段</a:t>
              </a:r>
            </a:p>
          </p:txBody>
        </p:sp>
      </p:grpSp>
      <p:grpSp>
        <p:nvGrpSpPr>
          <p:cNvPr id="16" name="组合 15"/>
          <p:cNvGrpSpPr/>
          <p:nvPr/>
        </p:nvGrpSpPr>
        <p:grpSpPr>
          <a:xfrm>
            <a:off x="4707950" y="1644733"/>
            <a:ext cx="1640938" cy="769238"/>
            <a:chOff x="1830533" y="2970215"/>
            <a:chExt cx="1640938" cy="769238"/>
          </a:xfrm>
        </p:grpSpPr>
        <p:sp>
          <p:nvSpPr>
            <p:cNvPr id="17" name="矩形 16"/>
            <p:cNvSpPr/>
            <p:nvPr/>
          </p:nvSpPr>
          <p:spPr>
            <a:xfrm>
              <a:off x="1830533" y="3227325"/>
              <a:ext cx="1640938" cy="512128"/>
            </a:xfrm>
            <a:prstGeom prst="rect">
              <a:avLst/>
            </a:prstGeom>
          </p:spPr>
          <p:txBody>
            <a:bodyPr wrap="square">
              <a:spAutoFit/>
            </a:bodyPr>
            <a:lstStyle/>
            <a:p>
              <a:pPr algn="ctr">
                <a:lnSpc>
                  <a:spcPct val="130000"/>
                </a:lnSpc>
              </a:pPr>
              <a:r>
                <a:rPr lang="zh-CN" altLang="en-US" sz="1100" dirty="0">
                  <a:solidFill>
                    <a:schemeClr val="bg1"/>
                  </a:solidFill>
                  <a:latin typeface="微软雅黑 Light" panose="020B0502040204020203" pitchFamily="34" charset="-122"/>
                  <a:ea typeface="微软雅黑 Light" panose="020B0502040204020203" pitchFamily="34" charset="-122"/>
                </a:rPr>
                <a:t>模型开发阶段</a:t>
              </a:r>
              <a:endParaRPr lang="en-US" altLang="zh-CN" sz="1100" dirty="0">
                <a:solidFill>
                  <a:schemeClr val="bg1"/>
                </a:solidFill>
                <a:latin typeface="微软雅黑 Light" panose="020B0502040204020203" pitchFamily="34" charset="-122"/>
                <a:ea typeface="微软雅黑 Light" panose="020B0502040204020203" pitchFamily="34" charset="-122"/>
              </a:endParaRPr>
            </a:p>
            <a:p>
              <a:pPr algn="ctr">
                <a:lnSpc>
                  <a:spcPct val="130000"/>
                </a:lnSpc>
              </a:pPr>
              <a:r>
                <a:rPr kumimoji="1" lang="zh-CN" altLang="en-US" sz="1100" dirty="0">
                  <a:solidFill>
                    <a:schemeClr val="bg1"/>
                  </a:solidFill>
                  <a:latin typeface="微软雅黑 Light" panose="020B0502040204020203" pitchFamily="34" charset="-122"/>
                  <a:ea typeface="微软雅黑 Light" panose="020B0502040204020203" pitchFamily="34" charset="-122"/>
                </a:rPr>
                <a:t>（</a:t>
              </a:r>
              <a:r>
                <a:rPr kumimoji="1" lang="en-US" altLang="zh-CN" sz="1100" dirty="0">
                  <a:solidFill>
                    <a:schemeClr val="bg1"/>
                  </a:solidFill>
                  <a:latin typeface="微软雅黑 Light" panose="020B0502040204020203" pitchFamily="34" charset="-122"/>
                  <a:ea typeface="微软雅黑 Light" panose="020B0502040204020203" pitchFamily="34" charset="-122"/>
                </a:rPr>
                <a:t>4.20-5.23</a:t>
              </a:r>
              <a:r>
                <a:rPr kumimoji="1" lang="zh-CN" altLang="en-US" sz="1100" dirty="0">
                  <a:solidFill>
                    <a:schemeClr val="bg1"/>
                  </a:solidFill>
                  <a:latin typeface="微软雅黑 Light" panose="020B0502040204020203" pitchFamily="34" charset="-122"/>
                  <a:ea typeface="微软雅黑 Light" panose="020B0502040204020203" pitchFamily="34" charset="-122"/>
                </a:rPr>
                <a:t>）</a:t>
              </a:r>
            </a:p>
          </p:txBody>
        </p:sp>
        <p:sp>
          <p:nvSpPr>
            <p:cNvPr id="18" name="矩形 17"/>
            <p:cNvSpPr/>
            <p:nvPr/>
          </p:nvSpPr>
          <p:spPr>
            <a:xfrm>
              <a:off x="1875809" y="2970215"/>
              <a:ext cx="1550386" cy="369332"/>
            </a:xfrm>
            <a:prstGeom prst="rect">
              <a:avLst/>
            </a:prstGeom>
            <a:noFill/>
          </p:spPr>
          <p:txBody>
            <a:bodyPr wrap="square" rtlCol="0">
              <a:spAutoFit/>
            </a:bodyPr>
            <a:lstStyle/>
            <a:p>
              <a:pPr algn="ctr"/>
              <a:r>
                <a:rPr lang="zh-CN" altLang="en-US" dirty="0">
                  <a:solidFill>
                    <a:schemeClr val="bg1"/>
                  </a:solidFill>
                  <a:latin typeface="汉仪大宋简" panose="02010609000101010101" pitchFamily="49" charset="-122"/>
                  <a:ea typeface="汉仪大宋简" panose="02010609000101010101" pitchFamily="49" charset="-122"/>
                </a:rPr>
                <a:t>第二阶段</a:t>
              </a:r>
            </a:p>
          </p:txBody>
        </p:sp>
      </p:grpSp>
      <p:grpSp>
        <p:nvGrpSpPr>
          <p:cNvPr id="19" name="组合 18"/>
          <p:cNvGrpSpPr/>
          <p:nvPr/>
        </p:nvGrpSpPr>
        <p:grpSpPr>
          <a:xfrm>
            <a:off x="7797280" y="1639563"/>
            <a:ext cx="1640938" cy="774408"/>
            <a:chOff x="1853321" y="2970215"/>
            <a:chExt cx="1640938" cy="774408"/>
          </a:xfrm>
        </p:grpSpPr>
        <p:sp>
          <p:nvSpPr>
            <p:cNvPr id="20" name="矩形 19"/>
            <p:cNvSpPr/>
            <p:nvPr/>
          </p:nvSpPr>
          <p:spPr>
            <a:xfrm>
              <a:off x="1853321" y="3232495"/>
              <a:ext cx="1640938" cy="512128"/>
            </a:xfrm>
            <a:prstGeom prst="rect">
              <a:avLst/>
            </a:prstGeom>
          </p:spPr>
          <p:txBody>
            <a:bodyPr wrap="square">
              <a:spAutoFit/>
            </a:bodyPr>
            <a:lstStyle/>
            <a:p>
              <a:pPr algn="ctr">
                <a:lnSpc>
                  <a:spcPct val="130000"/>
                </a:lnSpc>
              </a:pPr>
              <a:r>
                <a:rPr lang="zh-CN" altLang="en-US" sz="1100" dirty="0">
                  <a:solidFill>
                    <a:schemeClr val="bg1"/>
                  </a:solidFill>
                  <a:latin typeface="微软雅黑 Light" panose="020B0502040204020203" pitchFamily="34" charset="-122"/>
                  <a:ea typeface="微软雅黑 Light" panose="020B0502040204020203" pitchFamily="34" charset="-122"/>
                </a:rPr>
                <a:t>项目完成与测试阶段</a:t>
              </a:r>
              <a:endParaRPr lang="en-US" altLang="zh-CN" sz="1100" dirty="0">
                <a:solidFill>
                  <a:schemeClr val="bg1"/>
                </a:solidFill>
                <a:latin typeface="微软雅黑 Light" panose="020B0502040204020203" pitchFamily="34" charset="-122"/>
                <a:ea typeface="微软雅黑 Light" panose="020B0502040204020203" pitchFamily="34" charset="-122"/>
              </a:endParaRPr>
            </a:p>
            <a:p>
              <a:pPr algn="ctr">
                <a:lnSpc>
                  <a:spcPct val="130000"/>
                </a:lnSpc>
              </a:pPr>
              <a:r>
                <a:rPr kumimoji="1" lang="zh-CN" altLang="en-US" sz="1100" dirty="0">
                  <a:solidFill>
                    <a:schemeClr val="bg1"/>
                  </a:solidFill>
                  <a:latin typeface="微软雅黑 Light" panose="020B0502040204020203" pitchFamily="34" charset="-122"/>
                  <a:ea typeface="微软雅黑 Light" panose="020B0502040204020203" pitchFamily="34" charset="-122"/>
                </a:rPr>
                <a:t>（</a:t>
              </a:r>
              <a:r>
                <a:rPr kumimoji="1" lang="en-US" altLang="zh-CN" sz="1100" dirty="0">
                  <a:solidFill>
                    <a:schemeClr val="bg1"/>
                  </a:solidFill>
                  <a:latin typeface="微软雅黑 Light" panose="020B0502040204020203" pitchFamily="34" charset="-122"/>
                  <a:ea typeface="微软雅黑 Light" panose="020B0502040204020203" pitchFamily="34" charset="-122"/>
                </a:rPr>
                <a:t>5.23-6.14</a:t>
              </a:r>
              <a:r>
                <a:rPr kumimoji="1" lang="zh-CN" altLang="en-US" sz="1100" dirty="0">
                  <a:solidFill>
                    <a:schemeClr val="bg1"/>
                  </a:solidFill>
                  <a:latin typeface="微软雅黑 Light" panose="020B0502040204020203" pitchFamily="34" charset="-122"/>
                  <a:ea typeface="微软雅黑 Light" panose="020B0502040204020203" pitchFamily="34" charset="-122"/>
                </a:rPr>
                <a:t>）</a:t>
              </a:r>
            </a:p>
          </p:txBody>
        </p:sp>
        <p:sp>
          <p:nvSpPr>
            <p:cNvPr id="21" name="矩形 20"/>
            <p:cNvSpPr/>
            <p:nvPr/>
          </p:nvSpPr>
          <p:spPr>
            <a:xfrm>
              <a:off x="1898597" y="2970215"/>
              <a:ext cx="1550386" cy="369332"/>
            </a:xfrm>
            <a:prstGeom prst="rect">
              <a:avLst/>
            </a:prstGeom>
            <a:noFill/>
          </p:spPr>
          <p:txBody>
            <a:bodyPr wrap="square" rtlCol="0">
              <a:spAutoFit/>
            </a:bodyPr>
            <a:lstStyle/>
            <a:p>
              <a:pPr algn="ctr"/>
              <a:r>
                <a:rPr lang="zh-CN" altLang="en-US" dirty="0">
                  <a:solidFill>
                    <a:schemeClr val="bg1"/>
                  </a:solidFill>
                  <a:latin typeface="汉仪大宋简" panose="02010609000101010101" pitchFamily="49" charset="-122"/>
                  <a:ea typeface="汉仪大宋简" panose="02010609000101010101" pitchFamily="49" charset="-122"/>
                </a:rPr>
                <a:t>第三阶段</a:t>
              </a:r>
            </a:p>
          </p:txBody>
        </p:sp>
      </p:grpSp>
      <p:sp>
        <p:nvSpPr>
          <p:cNvPr id="30" name="矩形 29"/>
          <p:cNvSpPr/>
          <p:nvPr/>
        </p:nvSpPr>
        <p:spPr>
          <a:xfrm>
            <a:off x="1181011" y="3231611"/>
            <a:ext cx="2430290" cy="1983300"/>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确定项目（</a:t>
            </a:r>
            <a:r>
              <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rPr>
              <a:t>3.10-3.12</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确定需求（</a:t>
            </a:r>
            <a:r>
              <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rPr>
              <a:t>3.12-3.19</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项目计划（</a:t>
            </a:r>
            <a:r>
              <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rPr>
              <a:t>3.19-3.27</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系统设计（</a:t>
            </a:r>
            <a:r>
              <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rPr>
              <a:t>3.27-4.2</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相关知识学习（</a:t>
            </a:r>
            <a:r>
              <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rPr>
              <a:t>4.2-4.12</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收集数据（</a:t>
            </a:r>
            <a:r>
              <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rPr>
              <a:t>4.12-4.19</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a:t>
            </a:r>
          </a:p>
        </p:txBody>
      </p:sp>
      <p:sp>
        <p:nvSpPr>
          <p:cNvPr id="31" name="矩形 30"/>
          <p:cNvSpPr/>
          <p:nvPr/>
        </p:nvSpPr>
        <p:spPr>
          <a:xfrm>
            <a:off x="1181011" y="2797735"/>
            <a:ext cx="1016493" cy="338554"/>
          </a:xfrm>
          <a:prstGeom prst="rect">
            <a:avLst/>
          </a:prstGeom>
          <a:noFill/>
        </p:spPr>
        <p:txBody>
          <a:bodyPr wrap="square" rtlCol="0">
            <a:spAutoFit/>
          </a:bodyPr>
          <a:lstStyle/>
          <a:p>
            <a:pPr algn="ctr"/>
            <a:r>
              <a:rPr lang="zh-CN" altLang="en-US" sz="1600" b="1" dirty="0">
                <a:solidFill>
                  <a:srgbClr val="988563"/>
                </a:solidFill>
                <a:latin typeface="汉仪大宋简" panose="02010609000101010101" pitchFamily="49" charset="-122"/>
                <a:ea typeface="汉仪大宋简" panose="02010609000101010101" pitchFamily="49" charset="-122"/>
              </a:rPr>
              <a:t>第一阶段</a:t>
            </a:r>
          </a:p>
        </p:txBody>
      </p:sp>
      <p:sp>
        <p:nvSpPr>
          <p:cNvPr id="33" name="矩形 32"/>
          <p:cNvSpPr/>
          <p:nvPr/>
        </p:nvSpPr>
        <p:spPr>
          <a:xfrm>
            <a:off x="4361340" y="3231611"/>
            <a:ext cx="2768665" cy="1023037"/>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模型选择与训练（</a:t>
            </a:r>
            <a:r>
              <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rPr>
              <a:t>4.09-5.09</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前端界面设计（</a:t>
            </a:r>
            <a:r>
              <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rPr>
              <a:t>4.19-4.29</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模型准确性测试（</a:t>
            </a:r>
            <a:r>
              <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rPr>
              <a:t>5.09-5.23</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34" name="矩形 33"/>
          <p:cNvSpPr/>
          <p:nvPr/>
        </p:nvSpPr>
        <p:spPr>
          <a:xfrm>
            <a:off x="4361340" y="2797735"/>
            <a:ext cx="1016493" cy="338554"/>
          </a:xfrm>
          <a:prstGeom prst="rect">
            <a:avLst/>
          </a:prstGeom>
          <a:noFill/>
        </p:spPr>
        <p:txBody>
          <a:bodyPr wrap="square" rtlCol="0">
            <a:spAutoFit/>
          </a:bodyPr>
          <a:lstStyle/>
          <a:p>
            <a:pPr algn="ctr"/>
            <a:r>
              <a:rPr lang="zh-CN" altLang="en-US" sz="1600" b="1" dirty="0">
                <a:solidFill>
                  <a:srgbClr val="B8AA92"/>
                </a:solidFill>
                <a:latin typeface="汉仪大宋简" panose="02010609000101010101" pitchFamily="49" charset="-122"/>
                <a:ea typeface="汉仪大宋简" panose="02010609000101010101" pitchFamily="49" charset="-122"/>
              </a:rPr>
              <a:t>第二阶段</a:t>
            </a:r>
          </a:p>
        </p:txBody>
      </p:sp>
      <p:sp>
        <p:nvSpPr>
          <p:cNvPr id="36" name="矩形 35"/>
          <p:cNvSpPr/>
          <p:nvPr/>
        </p:nvSpPr>
        <p:spPr>
          <a:xfrm>
            <a:off x="7420665" y="3146303"/>
            <a:ext cx="2846748" cy="702949"/>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项目整合与改进（</a:t>
            </a:r>
            <a:r>
              <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rPr>
              <a:t>5.23-6.04</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a:t>
            </a:r>
            <a:endPar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pPr>
              <a:lnSpc>
                <a:spcPct val="130000"/>
              </a:lnSpc>
            </a:pP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项目整体测试（</a:t>
            </a:r>
            <a:r>
              <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rPr>
              <a:t>6.04-6.14</a:t>
            </a:r>
            <a:r>
              <a:rPr lang="zh-CN" altLang="en-US" sz="1600" dirty="0">
                <a:solidFill>
                  <a:schemeClr val="tx1">
                    <a:lumMod val="75000"/>
                    <a:lumOff val="25000"/>
                  </a:schemeClr>
                </a:solidFill>
                <a:latin typeface="微软雅黑 Light" panose="020B0502040204020203" pitchFamily="34" charset="-122"/>
                <a:ea typeface="微软雅黑 Light" panose="020B0502040204020203" pitchFamily="34" charset="-122"/>
              </a:rPr>
              <a:t>）</a:t>
            </a:r>
          </a:p>
        </p:txBody>
      </p:sp>
      <p:sp>
        <p:nvSpPr>
          <p:cNvPr id="37" name="矩形 36"/>
          <p:cNvSpPr/>
          <p:nvPr/>
        </p:nvSpPr>
        <p:spPr>
          <a:xfrm>
            <a:off x="7420665" y="2797735"/>
            <a:ext cx="1016493" cy="338554"/>
          </a:xfrm>
          <a:prstGeom prst="rect">
            <a:avLst/>
          </a:prstGeom>
          <a:noFill/>
        </p:spPr>
        <p:txBody>
          <a:bodyPr wrap="square" rtlCol="0">
            <a:spAutoFit/>
          </a:bodyPr>
          <a:lstStyle/>
          <a:p>
            <a:pPr algn="ctr"/>
            <a:r>
              <a:rPr lang="zh-CN" altLang="en-US" sz="1600" b="1" dirty="0">
                <a:solidFill>
                  <a:srgbClr val="D0C7B8"/>
                </a:solidFill>
                <a:latin typeface="汉仪大宋简" panose="02010609000101010101" pitchFamily="49" charset="-122"/>
                <a:ea typeface="汉仪大宋简" panose="02010609000101010101" pitchFamily="49" charset="-122"/>
              </a:rPr>
              <a:t>第三阶段</a:t>
            </a:r>
          </a:p>
        </p:txBody>
      </p:sp>
      <p:pic>
        <p:nvPicPr>
          <p:cNvPr id="2" name="图片 1" descr="无背景logo"/>
          <p:cNvPicPr>
            <a:picLocks noChangeAspect="1"/>
          </p:cNvPicPr>
          <p:nvPr>
            <p:custDataLst>
              <p:tags r:id="rId1"/>
            </p:custDataLst>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4"/>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379744" y="2278471"/>
            <a:ext cx="5054671" cy="70442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altLang="en-US" sz="3600" spc="100" dirty="0">
                <a:solidFill>
                  <a:schemeClr val="bg1"/>
                </a:solidFill>
                <a:latin typeface="微软雅黑 Light" panose="020B0502040204020203" pitchFamily="34" charset="-122"/>
                <a:ea typeface="微软雅黑 Light" panose="020B0502040204020203" pitchFamily="34" charset="-122"/>
                <a:sym typeface="+mn-ea"/>
              </a:rPr>
              <a:t>项目展示</a:t>
            </a:r>
          </a:p>
        </p:txBody>
      </p:sp>
      <p:sp>
        <p:nvSpPr>
          <p:cNvPr id="5" name="文本框 4"/>
          <p:cNvSpPr txBox="1"/>
          <p:nvPr/>
        </p:nvSpPr>
        <p:spPr>
          <a:xfrm>
            <a:off x="7468311" y="3486224"/>
            <a:ext cx="3733089" cy="307777"/>
          </a:xfrm>
          <a:prstGeom prst="rect">
            <a:avLst/>
          </a:prstGeom>
          <a:solidFill>
            <a:schemeClr val="bg1"/>
          </a:solidFill>
        </p:spPr>
        <p:txBody>
          <a:bodyPr wrap="square" rtlCol="0">
            <a:spAutoFit/>
          </a:bodyPr>
          <a:lstStyle/>
          <a:p>
            <a:pPr algn="dist"/>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627332"/>
            <a:ext cx="1893346" cy="369332"/>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FOUR.</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9907080" y="1919176"/>
            <a:ext cx="1893346" cy="144655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04</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1"/>
            </p:custDataLst>
          </p:nvPr>
        </p:nvPicPr>
        <p:blipFill>
          <a:blip r:embed="rId5"/>
          <a:stretch>
            <a:fillRect/>
          </a:stretch>
        </p:blipFill>
        <p:spPr>
          <a:xfrm>
            <a:off x="10072370" y="76200"/>
            <a:ext cx="1689735" cy="858520"/>
          </a:xfrm>
          <a:prstGeom prst="rect">
            <a:avLst/>
          </a:prstGeom>
        </p:spPr>
      </p:pic>
    </p:spTree>
    <p:extLst>
      <p:ext uri="{BB962C8B-B14F-4D97-AF65-F5344CB8AC3E}">
        <p14:creationId xmlns:p14="http://schemas.microsoft.com/office/powerpoint/2010/main" val="171593583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27.png27"/>
          <p:cNvPicPr>
            <a:picLocks noChangeAspect="1"/>
          </p:cNvPicPr>
          <p:nvPr/>
        </p:nvPicPr>
        <p:blipFill>
          <a:blip r:embed="rId2"/>
          <a:srcRect l="24372" r="24372"/>
          <a:stretch>
            <a:fillRect/>
          </a:stretch>
        </p:blipFill>
        <p:spPr>
          <a:xfrm>
            <a:off x="0" y="0"/>
            <a:ext cx="6248400" cy="6855882"/>
          </a:xfrm>
          <a:prstGeom prst="rect">
            <a:avLst/>
          </a:prstGeom>
        </p:spPr>
      </p:pic>
      <p:sp>
        <p:nvSpPr>
          <p:cNvPr id="3" name="任意多边形: 形状 21"/>
          <p:cNvSpPr/>
          <p:nvPr/>
        </p:nvSpPr>
        <p:spPr>
          <a:xfrm>
            <a:off x="4582757" y="1568824"/>
            <a:ext cx="7254274" cy="3582296"/>
          </a:xfrm>
          <a:custGeom>
            <a:avLst/>
            <a:gdLst>
              <a:gd name="connsiteX0" fmla="*/ 0 w 7254274"/>
              <a:gd name="connsiteY0" fmla="*/ 0 h 3582296"/>
              <a:gd name="connsiteX1" fmla="*/ 7254274 w 7254274"/>
              <a:gd name="connsiteY1" fmla="*/ 0 h 3582296"/>
              <a:gd name="connsiteX2" fmla="*/ 7254274 w 7254274"/>
              <a:gd name="connsiteY2" fmla="*/ 3582296 h 3582296"/>
              <a:gd name="connsiteX3" fmla="*/ 0 w 7254274"/>
              <a:gd name="connsiteY3" fmla="*/ 3582296 h 3582296"/>
              <a:gd name="connsiteX4" fmla="*/ 0 w 7254274"/>
              <a:gd name="connsiteY4" fmla="*/ 2630245 h 3582296"/>
              <a:gd name="connsiteX5" fmla="*/ 60505 w 7254274"/>
              <a:gd name="connsiteY5" fmla="*/ 2630245 h 3582296"/>
              <a:gd name="connsiteX6" fmla="*/ 60505 w 7254274"/>
              <a:gd name="connsiteY6" fmla="*/ 3521791 h 3582296"/>
              <a:gd name="connsiteX7" fmla="*/ 7193769 w 7254274"/>
              <a:gd name="connsiteY7" fmla="*/ 3521791 h 3582296"/>
              <a:gd name="connsiteX8" fmla="*/ 7193769 w 7254274"/>
              <a:gd name="connsiteY8" fmla="*/ 60505 h 3582296"/>
              <a:gd name="connsiteX9" fmla="*/ 60505 w 7254274"/>
              <a:gd name="connsiteY9" fmla="*/ 60505 h 3582296"/>
              <a:gd name="connsiteX10" fmla="*/ 60505 w 7254274"/>
              <a:gd name="connsiteY10" fmla="*/ 952052 h 3582296"/>
              <a:gd name="connsiteX11" fmla="*/ 0 w 7254274"/>
              <a:gd name="connsiteY11" fmla="*/ 952052 h 358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274" h="3582296">
                <a:moveTo>
                  <a:pt x="0" y="0"/>
                </a:moveTo>
                <a:lnTo>
                  <a:pt x="7254274" y="0"/>
                </a:lnTo>
                <a:lnTo>
                  <a:pt x="7254274" y="3582296"/>
                </a:lnTo>
                <a:lnTo>
                  <a:pt x="0" y="3582296"/>
                </a:lnTo>
                <a:lnTo>
                  <a:pt x="0" y="2630245"/>
                </a:lnTo>
                <a:lnTo>
                  <a:pt x="60505" y="2630245"/>
                </a:lnTo>
                <a:lnTo>
                  <a:pt x="60505" y="3521791"/>
                </a:lnTo>
                <a:lnTo>
                  <a:pt x="7193769" y="3521791"/>
                </a:lnTo>
                <a:lnTo>
                  <a:pt x="7193769" y="60505"/>
                </a:lnTo>
                <a:lnTo>
                  <a:pt x="60505" y="60505"/>
                </a:lnTo>
                <a:lnTo>
                  <a:pt x="60505" y="952052"/>
                </a:lnTo>
                <a:lnTo>
                  <a:pt x="0" y="95205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7168515" y="2560320"/>
            <a:ext cx="4765040" cy="903605"/>
          </a:xfrm>
          <a:prstGeom prst="rect">
            <a:avLst/>
          </a:prstGeom>
          <a:noFill/>
        </p:spPr>
        <p:txBody>
          <a:bodyPr wrap="square" rtlCol="0">
            <a:spAutoFit/>
          </a:bodyPr>
          <a:lstStyle/>
          <a:p>
            <a:pPr>
              <a:lnSpc>
                <a:spcPct val="120000"/>
              </a:lnSpc>
            </a:pPr>
            <a:r>
              <a:rPr lang="zh-CN" sz="4400" b="1" spc="100">
                <a:solidFill>
                  <a:srgbClr val="988563"/>
                </a:solidFill>
                <a:latin typeface="微软雅黑 Light" panose="020B0502040204020203" pitchFamily="34" charset="-122"/>
                <a:ea typeface="微软雅黑 Light" panose="020B0502040204020203" pitchFamily="34" charset="-122"/>
              </a:rPr>
              <a:t>感谢聆听</a:t>
            </a:r>
            <a:endParaRPr lang="zh-CN" sz="4400" b="1" spc="100" dirty="0">
              <a:solidFill>
                <a:srgbClr val="988563"/>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7219026" y="3480633"/>
            <a:ext cx="5641625" cy="460375"/>
          </a:xfrm>
          <a:prstGeom prst="rect">
            <a:avLst/>
          </a:prstGeom>
          <a:noFill/>
          <a:ln>
            <a:noFill/>
          </a:ln>
        </p:spPr>
        <p:txBody>
          <a:bodyPr wrap="square" rtlCol="0">
            <a:spAutoFit/>
          </a:bodyPr>
          <a:lstStyle/>
          <a:p>
            <a:r>
              <a:rPr lang="en-US" altLang="zh-CN" sz="2400" dirty="0">
                <a:solidFill>
                  <a:srgbClr val="333740"/>
                </a:solidFill>
                <a:latin typeface="微软雅黑 Light" panose="020B0502040204020203" pitchFamily="34" charset="-122"/>
                <a:ea typeface="微软雅黑 Light" panose="020B0502040204020203" pitchFamily="34" charset="-122"/>
              </a:rPr>
              <a:t>THANKS</a:t>
            </a:r>
          </a:p>
        </p:txBody>
      </p:sp>
      <p:sp>
        <p:nvSpPr>
          <p:cNvPr id="7" name="矩形 6"/>
          <p:cNvSpPr/>
          <p:nvPr/>
        </p:nvSpPr>
        <p:spPr>
          <a:xfrm>
            <a:off x="2337719" y="2617108"/>
            <a:ext cx="2887449" cy="1198880"/>
          </a:xfrm>
          <a:prstGeom prst="rect">
            <a:avLst/>
          </a:prstGeom>
        </p:spPr>
        <p:txBody>
          <a:bodyPr wrap="square">
            <a:spAutoFit/>
          </a:bodyPr>
          <a:lstStyle/>
          <a:p>
            <a:pPr algn="r"/>
            <a:r>
              <a:rPr lang="en-US" altLang="zh-CN" sz="3600" b="1" dirty="0">
                <a:solidFill>
                  <a:schemeClr val="bg1"/>
                </a:solidFill>
                <a:latin typeface="Century Gothic" panose="020B0502020202020204" pitchFamily="34" charset="0"/>
              </a:rPr>
              <a:t>TONGJI</a:t>
            </a:r>
          </a:p>
          <a:p>
            <a:pPr algn="r"/>
            <a:r>
              <a:rPr lang="en-US" altLang="zh-CN" sz="3600" b="1" dirty="0">
                <a:solidFill>
                  <a:schemeClr val="bg1"/>
                </a:solidFill>
                <a:latin typeface="Century Gothic" panose="020B0502020202020204" pitchFamily="34" charset="0"/>
              </a:rPr>
              <a:t>UNIVERSITY</a:t>
            </a:r>
          </a:p>
        </p:txBody>
      </p:sp>
      <p:pic>
        <p:nvPicPr>
          <p:cNvPr id="10" name="图片 9" descr="无背景logo"/>
          <p:cNvPicPr>
            <a:picLocks noChangeAspect="1"/>
          </p:cNvPicPr>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25.png25"/>
          <p:cNvPicPr>
            <a:picLocks noChangeAspect="1"/>
          </p:cNvPicPr>
          <p:nvPr/>
        </p:nvPicPr>
        <p:blipFill>
          <a:blip r:embed="rId3"/>
          <a:srcRect l="27506" r="27506"/>
          <a:stretch>
            <a:fillRect/>
          </a:stretch>
        </p:blipFill>
        <p:spPr>
          <a:xfrm>
            <a:off x="6692900" y="0"/>
            <a:ext cx="5499100" cy="6873874"/>
          </a:xfrm>
          <a:prstGeom prst="rect">
            <a:avLst/>
          </a:prstGeom>
        </p:spPr>
      </p:pic>
      <p:sp>
        <p:nvSpPr>
          <p:cNvPr id="3" name="矩形 2"/>
          <p:cNvSpPr/>
          <p:nvPr/>
        </p:nvSpPr>
        <p:spPr>
          <a:xfrm>
            <a:off x="863218" y="1570666"/>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01</a:t>
            </a:r>
            <a:endParaRPr lang="zh-CN" altLang="en-US" sz="2400" b="1" dirty="0">
              <a:solidFill>
                <a:schemeClr val="bg1"/>
              </a:solidFill>
              <a:latin typeface="Century Gothic" panose="020B0502020202020204" pitchFamily="34" charset="0"/>
            </a:endParaRPr>
          </a:p>
        </p:txBody>
      </p:sp>
      <p:sp>
        <p:nvSpPr>
          <p:cNvPr id="4" name="矩形 3"/>
          <p:cNvSpPr/>
          <p:nvPr/>
        </p:nvSpPr>
        <p:spPr>
          <a:xfrm>
            <a:off x="863218" y="2575454"/>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02</a:t>
            </a:r>
            <a:endParaRPr lang="zh-CN" altLang="en-US" sz="2400" b="1" dirty="0">
              <a:solidFill>
                <a:schemeClr val="bg1"/>
              </a:solidFill>
              <a:latin typeface="Century Gothic" panose="020B0502020202020204" pitchFamily="34" charset="0"/>
            </a:endParaRPr>
          </a:p>
        </p:txBody>
      </p:sp>
      <p:sp>
        <p:nvSpPr>
          <p:cNvPr id="5" name="矩形 4"/>
          <p:cNvSpPr/>
          <p:nvPr/>
        </p:nvSpPr>
        <p:spPr>
          <a:xfrm>
            <a:off x="863218" y="3580242"/>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03</a:t>
            </a:r>
            <a:endParaRPr lang="zh-CN" altLang="en-US" sz="2400" b="1" dirty="0">
              <a:solidFill>
                <a:schemeClr val="bg1"/>
              </a:solidFill>
              <a:latin typeface="Century Gothic" panose="020B0502020202020204" pitchFamily="34" charset="0"/>
            </a:endParaRPr>
          </a:p>
        </p:txBody>
      </p:sp>
      <p:sp>
        <p:nvSpPr>
          <p:cNvPr id="6" name="矩形 5"/>
          <p:cNvSpPr/>
          <p:nvPr/>
        </p:nvSpPr>
        <p:spPr>
          <a:xfrm>
            <a:off x="863218" y="4585030"/>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04</a:t>
            </a:r>
            <a:endParaRPr lang="zh-CN" altLang="en-US" sz="2400" b="1" dirty="0">
              <a:solidFill>
                <a:schemeClr val="bg1"/>
              </a:solidFill>
              <a:latin typeface="Century Gothic" panose="020B0502020202020204" pitchFamily="34" charset="0"/>
            </a:endParaRPr>
          </a:p>
        </p:txBody>
      </p:sp>
      <p:sp>
        <p:nvSpPr>
          <p:cNvPr id="8" name="文本框 7"/>
          <p:cNvSpPr txBox="1"/>
          <p:nvPr/>
        </p:nvSpPr>
        <p:spPr>
          <a:xfrm>
            <a:off x="1874200" y="1692970"/>
            <a:ext cx="3624901" cy="43197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altLang="en-US" sz="2000" spc="100" dirty="0">
                <a:solidFill>
                  <a:srgbClr val="988563"/>
                </a:solidFill>
                <a:latin typeface="微软雅黑 Light" panose="020B0502040204020203" pitchFamily="34" charset="-122"/>
                <a:ea typeface="微软雅黑 Light" panose="020B0502040204020203" pitchFamily="34" charset="-122"/>
                <a:sym typeface="+mn-ea"/>
              </a:rPr>
              <a:t>项目介绍</a:t>
            </a:r>
            <a:endParaRPr lang="zh-CN" altLang="en-US" sz="2000" b="0" dirty="0">
              <a:solidFill>
                <a:srgbClr val="333740"/>
              </a:solidFill>
              <a:latin typeface="汉仪大宋简" panose="02010609000101010101" pitchFamily="49" charset="-122"/>
              <a:ea typeface="汉仪大宋简" panose="02010609000101010101" pitchFamily="49" charset="-122"/>
            </a:endParaRPr>
          </a:p>
        </p:txBody>
      </p:sp>
      <p:sp>
        <p:nvSpPr>
          <p:cNvPr id="11" name="文本框 10"/>
          <p:cNvSpPr txBox="1"/>
          <p:nvPr/>
        </p:nvSpPr>
        <p:spPr>
          <a:xfrm>
            <a:off x="1874199" y="2703142"/>
            <a:ext cx="3624901" cy="43197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altLang="en-US" sz="2000" spc="100" dirty="0">
                <a:solidFill>
                  <a:srgbClr val="988563"/>
                </a:solidFill>
                <a:latin typeface="微软雅黑 Light" panose="020B0502040204020203" pitchFamily="34" charset="-122"/>
                <a:ea typeface="微软雅黑 Light" panose="020B0502040204020203" pitchFamily="34" charset="-122"/>
                <a:sym typeface="+mn-ea"/>
              </a:rPr>
              <a:t>目前进展</a:t>
            </a:r>
            <a:endParaRPr lang="zh-CN" altLang="en-US" sz="2000" dirty="0">
              <a:solidFill>
                <a:srgbClr val="333740"/>
              </a:solidFill>
              <a:latin typeface="汉仪大宋简" panose="02010609000101010101" pitchFamily="49" charset="-122"/>
              <a:ea typeface="汉仪大宋简" panose="02010609000101010101" pitchFamily="49" charset="-122"/>
            </a:endParaRPr>
          </a:p>
        </p:txBody>
      </p:sp>
      <p:pic>
        <p:nvPicPr>
          <p:cNvPr id="19" name="图片 18" descr="无背景logo"/>
          <p:cNvPicPr>
            <a:picLocks noChangeAspect="1"/>
          </p:cNvPicPr>
          <p:nvPr>
            <p:custDataLst>
              <p:tags r:id="rId1"/>
            </p:custDataLst>
          </p:nvPr>
        </p:nvPicPr>
        <p:blipFill>
          <a:blip r:embed="rId4"/>
          <a:stretch>
            <a:fillRect/>
          </a:stretch>
        </p:blipFill>
        <p:spPr>
          <a:xfrm>
            <a:off x="515620" y="123825"/>
            <a:ext cx="1689735" cy="858520"/>
          </a:xfrm>
          <a:prstGeom prst="rect">
            <a:avLst/>
          </a:prstGeom>
        </p:spPr>
      </p:pic>
      <p:sp>
        <p:nvSpPr>
          <p:cNvPr id="7" name="文本框 6">
            <a:extLst>
              <a:ext uri="{FF2B5EF4-FFF2-40B4-BE49-F238E27FC236}">
                <a16:creationId xmlns:a16="http://schemas.microsoft.com/office/drawing/2014/main" id="{F96EFE69-2C32-02F4-B40A-263DB71170DC}"/>
              </a:ext>
            </a:extLst>
          </p:cNvPr>
          <p:cNvSpPr txBox="1"/>
          <p:nvPr/>
        </p:nvSpPr>
        <p:spPr>
          <a:xfrm>
            <a:off x="1874198" y="3699382"/>
            <a:ext cx="3624901" cy="43197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altLang="en-US" sz="2000" spc="100" dirty="0">
                <a:solidFill>
                  <a:srgbClr val="988563"/>
                </a:solidFill>
                <a:latin typeface="微软雅黑 Light" panose="020B0502040204020203" pitchFamily="34" charset="-122"/>
                <a:ea typeface="微软雅黑 Light" panose="020B0502040204020203" pitchFamily="34" charset="-122"/>
                <a:sym typeface="+mn-ea"/>
              </a:rPr>
              <a:t>里程碑介绍</a:t>
            </a:r>
            <a:endParaRPr lang="zh-CN" altLang="en-US" sz="2000" dirty="0">
              <a:solidFill>
                <a:srgbClr val="333740"/>
              </a:solidFill>
              <a:latin typeface="汉仪大宋简" panose="02010609000101010101" pitchFamily="49" charset="-122"/>
              <a:ea typeface="汉仪大宋简" panose="02010609000101010101" pitchFamily="49" charset="-122"/>
            </a:endParaRPr>
          </a:p>
        </p:txBody>
      </p:sp>
      <p:sp>
        <p:nvSpPr>
          <p:cNvPr id="9" name="文本框 8">
            <a:extLst>
              <a:ext uri="{FF2B5EF4-FFF2-40B4-BE49-F238E27FC236}">
                <a16:creationId xmlns:a16="http://schemas.microsoft.com/office/drawing/2014/main" id="{F6B29A9D-DC80-8BE5-F4B1-D6F19B0D8DB3}"/>
              </a:ext>
            </a:extLst>
          </p:cNvPr>
          <p:cNvSpPr txBox="1"/>
          <p:nvPr/>
        </p:nvSpPr>
        <p:spPr>
          <a:xfrm>
            <a:off x="1874197" y="4700978"/>
            <a:ext cx="3624901" cy="43197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altLang="en-US" sz="2000" spc="100" dirty="0">
                <a:solidFill>
                  <a:srgbClr val="988563"/>
                </a:solidFill>
                <a:latin typeface="微软雅黑 Light" panose="020B0502040204020203" pitchFamily="34" charset="-122"/>
                <a:ea typeface="微软雅黑 Light" panose="020B0502040204020203" pitchFamily="34" charset="-122"/>
                <a:sym typeface="+mn-ea"/>
              </a:rPr>
              <a:t>项目展示</a:t>
            </a:r>
            <a:endParaRPr lang="zh-CN" altLang="en-US" sz="2000" dirty="0">
              <a:solidFill>
                <a:srgbClr val="333740"/>
              </a:solidFill>
              <a:latin typeface="汉仪大宋简" panose="02010609000101010101" pitchFamily="49" charset="-122"/>
              <a:ea typeface="汉仪大宋简" panose="02010609000101010101" pitchFamily="49"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4"/>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468311" y="2431724"/>
            <a:ext cx="5054671" cy="70442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altLang="en-US" sz="3600" spc="100" dirty="0">
                <a:solidFill>
                  <a:schemeClr val="bg1"/>
                </a:solidFill>
                <a:latin typeface="微软雅黑 Light" panose="020B0502040204020203" pitchFamily="34" charset="-122"/>
                <a:ea typeface="微软雅黑 Light" panose="020B0502040204020203" pitchFamily="34" charset="-122"/>
                <a:sym typeface="+mn-ea"/>
              </a:rPr>
              <a:t>项目介绍</a:t>
            </a:r>
            <a:endParaRPr lang="zh-CN" altLang="en-US" sz="3600" b="0" spc="100" dirty="0">
              <a:solidFill>
                <a:schemeClr val="bg1"/>
              </a:solidFill>
              <a:latin typeface="微软雅黑 Light" panose="020B0502040204020203" pitchFamily="34" charset="-122"/>
              <a:ea typeface="微软雅黑 Light" panose="020B0502040204020203" pitchFamily="34" charset="-122"/>
              <a:sym typeface="+mn-ea"/>
            </a:endParaRPr>
          </a:p>
        </p:txBody>
      </p:sp>
      <p:sp>
        <p:nvSpPr>
          <p:cNvPr id="5" name="文本框 4"/>
          <p:cNvSpPr txBox="1"/>
          <p:nvPr/>
        </p:nvSpPr>
        <p:spPr>
          <a:xfrm>
            <a:off x="7468311" y="3486224"/>
            <a:ext cx="3733089" cy="307777"/>
          </a:xfrm>
          <a:prstGeom prst="rect">
            <a:avLst/>
          </a:prstGeom>
          <a:solidFill>
            <a:schemeClr val="bg1"/>
          </a:solidFill>
        </p:spPr>
        <p:txBody>
          <a:bodyPr wrap="square" rtlCol="0">
            <a:spAutoFit/>
          </a:bodyPr>
          <a:lstStyle/>
          <a:p>
            <a:pPr algn="dist"/>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627332"/>
            <a:ext cx="1893346" cy="369332"/>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ONE.</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10089697" y="2060661"/>
            <a:ext cx="1893346" cy="144655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01</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1"/>
            </p:custDataLst>
          </p:nvPr>
        </p:nvPicPr>
        <p:blipFill>
          <a:blip r:embed="rId5"/>
          <a:stretch>
            <a:fillRect/>
          </a:stretch>
        </p:blipFill>
        <p:spPr>
          <a:xfrm>
            <a:off x="10072370" y="76200"/>
            <a:ext cx="1689735" cy="85852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52400"/>
            <a:ext cx="111034"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项目背景</a:t>
            </a:r>
            <a:endPar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endParaRPr>
          </a:p>
        </p:txBody>
      </p:sp>
      <p:sp>
        <p:nvSpPr>
          <p:cNvPr id="9" name="箭头: 五边形 2"/>
          <p:cNvSpPr/>
          <p:nvPr/>
        </p:nvSpPr>
        <p:spPr>
          <a:xfrm>
            <a:off x="7441075" y="5218816"/>
            <a:ext cx="2546350" cy="1193800"/>
          </a:xfrm>
          <a:prstGeom prst="homePlate">
            <a:avLst>
              <a:gd name="adj" fmla="val 27128"/>
            </a:avLst>
          </a:prstGeom>
          <a:solidFill>
            <a:srgbClr val="E1D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五边形 3"/>
          <p:cNvSpPr/>
          <p:nvPr/>
        </p:nvSpPr>
        <p:spPr>
          <a:xfrm>
            <a:off x="5277141" y="5218816"/>
            <a:ext cx="2546350" cy="1193800"/>
          </a:xfrm>
          <a:prstGeom prst="homePlate">
            <a:avLst>
              <a:gd name="adj" fmla="val 27128"/>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五边形 4"/>
          <p:cNvSpPr/>
          <p:nvPr/>
        </p:nvSpPr>
        <p:spPr>
          <a:xfrm>
            <a:off x="3113207" y="5218816"/>
            <a:ext cx="2546350" cy="1193800"/>
          </a:xfrm>
          <a:prstGeom prst="homePlate">
            <a:avLst>
              <a:gd name="adj" fmla="val 27128"/>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五边形 5"/>
          <p:cNvSpPr/>
          <p:nvPr/>
        </p:nvSpPr>
        <p:spPr>
          <a:xfrm>
            <a:off x="1237125" y="5218816"/>
            <a:ext cx="2258498" cy="1193800"/>
          </a:xfrm>
          <a:prstGeom prst="homePlate">
            <a:avLst>
              <a:gd name="adj" fmla="val 27128"/>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350094" y="5522586"/>
            <a:ext cx="1781518" cy="523220"/>
          </a:xfrm>
          <a:prstGeom prst="rect">
            <a:avLst/>
          </a:prstGeom>
          <a:noFill/>
        </p:spPr>
        <p:txBody>
          <a:bodyPr wrap="square" rtlCol="0">
            <a:spAutoFit/>
          </a:bodyPr>
          <a:lstStyle/>
          <a:p>
            <a:pPr algn="ctr"/>
            <a:r>
              <a:rPr lang="zh-CN" altLang="en-US" sz="1400" dirty="0">
                <a:solidFill>
                  <a:schemeClr val="bg1"/>
                </a:solidFill>
                <a:latin typeface="汉仪大宋简" panose="02010609000101010101" pitchFamily="49" charset="-122"/>
                <a:ea typeface="汉仪大宋简" panose="02010609000101010101" pitchFamily="49" charset="-122"/>
              </a:rPr>
              <a:t>城市中的地下管线设备不断增加</a:t>
            </a:r>
          </a:p>
        </p:txBody>
      </p:sp>
      <p:sp>
        <p:nvSpPr>
          <p:cNvPr id="18" name="矩形 17"/>
          <p:cNvSpPr/>
          <p:nvPr/>
        </p:nvSpPr>
        <p:spPr>
          <a:xfrm>
            <a:off x="3598344" y="5414864"/>
            <a:ext cx="1594481" cy="738664"/>
          </a:xfrm>
          <a:prstGeom prst="rect">
            <a:avLst/>
          </a:prstGeom>
          <a:noFill/>
        </p:spPr>
        <p:txBody>
          <a:bodyPr wrap="square" rtlCol="0">
            <a:spAutoFit/>
          </a:bodyPr>
          <a:lstStyle/>
          <a:p>
            <a:pPr algn="ctr"/>
            <a:r>
              <a:rPr lang="zh-CN" altLang="en-US" sz="1400" dirty="0">
                <a:solidFill>
                  <a:schemeClr val="bg1"/>
                </a:solidFill>
                <a:latin typeface="汉仪大宋简" panose="02010609000101010101" pitchFamily="49" charset="-122"/>
                <a:ea typeface="汉仪大宋简" panose="02010609000101010101" pitchFamily="49" charset="-122"/>
              </a:rPr>
              <a:t>各种各样复杂的室外环境导致井盖损坏严重</a:t>
            </a:r>
          </a:p>
        </p:txBody>
      </p:sp>
      <p:sp>
        <p:nvSpPr>
          <p:cNvPr id="21" name="矩形 20"/>
          <p:cNvSpPr/>
          <p:nvPr/>
        </p:nvSpPr>
        <p:spPr>
          <a:xfrm>
            <a:off x="5834566" y="5446382"/>
            <a:ext cx="1453169" cy="738664"/>
          </a:xfrm>
          <a:prstGeom prst="rect">
            <a:avLst/>
          </a:prstGeom>
          <a:noFill/>
        </p:spPr>
        <p:txBody>
          <a:bodyPr wrap="square" rtlCol="0">
            <a:spAutoFit/>
          </a:bodyPr>
          <a:lstStyle/>
          <a:p>
            <a:pPr algn="ctr"/>
            <a:r>
              <a:rPr lang="zh-CN" altLang="en-US" sz="1400" dirty="0">
                <a:solidFill>
                  <a:schemeClr val="bg1"/>
                </a:solidFill>
                <a:latin typeface="汉仪大宋简" panose="02010609000101010101" pitchFamily="49" charset="-122"/>
                <a:ea typeface="汉仪大宋简" panose="02010609000101010101" pitchFamily="49" charset="-122"/>
              </a:rPr>
              <a:t>人工对井盖隐患进行排查的效率极低</a:t>
            </a:r>
          </a:p>
        </p:txBody>
      </p:sp>
      <p:sp>
        <p:nvSpPr>
          <p:cNvPr id="24" name="矩形 23"/>
          <p:cNvSpPr/>
          <p:nvPr/>
        </p:nvSpPr>
        <p:spPr>
          <a:xfrm>
            <a:off x="7976831" y="5414864"/>
            <a:ext cx="1553000" cy="738664"/>
          </a:xfrm>
          <a:prstGeom prst="rect">
            <a:avLst/>
          </a:prstGeom>
          <a:noFill/>
        </p:spPr>
        <p:txBody>
          <a:bodyPr wrap="square" rtlCol="0">
            <a:spAutoFit/>
          </a:bodyPr>
          <a:lstStyle/>
          <a:p>
            <a:pPr algn="ctr"/>
            <a:r>
              <a:rPr lang="zh-CN" altLang="en-US" sz="1400" dirty="0">
                <a:solidFill>
                  <a:schemeClr val="bg1"/>
                </a:solidFill>
                <a:latin typeface="汉仪大宋简" panose="02010609000101010101" pitchFamily="49" charset="-122"/>
                <a:ea typeface="汉仪大宋简" panose="02010609000101010101" pitchFamily="49" charset="-122"/>
              </a:rPr>
              <a:t>应该引入智能手段来提高管理效率</a:t>
            </a:r>
          </a:p>
        </p:txBody>
      </p:sp>
      <p:pic>
        <p:nvPicPr>
          <p:cNvPr id="2" name="图片 1" descr="无背景logo"/>
          <p:cNvPicPr>
            <a:picLocks noChangeAspect="1"/>
          </p:cNvPicPr>
          <p:nvPr>
            <p:custDataLst>
              <p:tags r:id="rId1"/>
            </p:custDataLst>
          </p:nvPr>
        </p:nvPicPr>
        <p:blipFill>
          <a:blip r:embed="rId4"/>
          <a:stretch>
            <a:fillRect/>
          </a:stretch>
        </p:blipFill>
        <p:spPr>
          <a:xfrm>
            <a:off x="10072370" y="76200"/>
            <a:ext cx="1689735" cy="858520"/>
          </a:xfrm>
          <a:prstGeom prst="rect">
            <a:avLst/>
          </a:prstGeom>
        </p:spPr>
      </p:pic>
      <p:sp>
        <p:nvSpPr>
          <p:cNvPr id="4" name="矩形 3">
            <a:extLst>
              <a:ext uri="{FF2B5EF4-FFF2-40B4-BE49-F238E27FC236}">
                <a16:creationId xmlns:a16="http://schemas.microsoft.com/office/drawing/2014/main" id="{AD2BCAB0-1C88-90F3-83F5-476C7991E25B}"/>
              </a:ext>
            </a:extLst>
          </p:cNvPr>
          <p:cNvSpPr/>
          <p:nvPr/>
        </p:nvSpPr>
        <p:spPr>
          <a:xfrm>
            <a:off x="1253030" y="1246317"/>
            <a:ext cx="8819340" cy="3369449"/>
          </a:xfrm>
          <a:prstGeom prst="rect">
            <a:avLst/>
          </a:prstGeom>
        </p:spPr>
        <p:txBody>
          <a:bodyPr wrap="square">
            <a:spAutoFit/>
          </a:bodyPr>
          <a:lstStyle/>
          <a:p>
            <a:pPr indent="355600" algn="just">
              <a:lnSpc>
                <a:spcPct val="150000"/>
              </a:lnSpc>
            </a:pPr>
            <a:r>
              <a:rPr lang="en-US"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随着基础设施建设的高速发展，通信，电力，排水等各类地下管线设施日益增加。对井盖隐患处理是传输路线专业按次代维中重要的业务，传输网络中的代维工作的质量不仅影响网络的健壮性，也会影响客户体验。现网中井盖分布广泛又碎片化，常处于室外复杂环境，风吹雨淋，容易被损坏或移位，给车辆、行人、光缆设施等带来很大的风险。由于井盖数量庞大、分布广泛且无法主动上报其状态，对井盖的隐患整改工作十分重要。传统依靠人工核查的管理方式耗时耗力，维护能力低，亟需引入</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AI</a:t>
            </a:r>
            <a:r>
              <a:rPr lang="zh-CN"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能力实现井盖状态的智能识别，代替传统人工作业，达到降本增效的目的，提高质检效率和质量的同时实现全面覆盖。</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项目介绍</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3" name="矩形 2">
            <a:extLst>
              <a:ext uri="{FF2B5EF4-FFF2-40B4-BE49-F238E27FC236}">
                <a16:creationId xmlns:a16="http://schemas.microsoft.com/office/drawing/2014/main" id="{7DA36B55-2F17-5BCF-999F-FA88A98ED6E6}"/>
              </a:ext>
            </a:extLst>
          </p:cNvPr>
          <p:cNvSpPr/>
          <p:nvPr/>
        </p:nvSpPr>
        <p:spPr>
          <a:xfrm>
            <a:off x="907257" y="758422"/>
            <a:ext cx="10512526" cy="2630785"/>
          </a:xfrm>
          <a:prstGeom prst="rect">
            <a:avLst/>
          </a:prstGeom>
        </p:spPr>
        <p:txBody>
          <a:bodyPr wrap="square">
            <a:spAutoFit/>
          </a:bodyPr>
          <a:lstStyle/>
          <a:p>
            <a:pPr algn="just">
              <a:lnSpc>
                <a:spcPct val="150000"/>
              </a:lnSpc>
            </a:pP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我们的项目来自于大学生服务外包创新创业大赛，由中国移动创新研究院发布的井盖隐患智能识别课题。引入</a:t>
            </a:r>
            <a:r>
              <a:rPr lang="en-US"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AI</a:t>
            </a:r>
            <a:r>
              <a:rPr lang="zh-CN" altLang="zh-CN" sz="1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算法实现井盖状态的智能检测用于传输路线室外巡检稽核场景，识别井盖是否存在隐患及其具体的隐患类别，包括“完好”、“破损”、“缺失”、“未盖”和“井圈问题”。对存在隐患的井盖状态进行具体类别的判定，可以让井盖维修管理人员提前根据具体的隐患情况进行整改前准备工作，实现井盖的及时维护和管理，进一步提升井盖管理的效率。</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endParaRPr lang="zh-CN" altLang="en-US" sz="2000" dirty="0"/>
          </a:p>
        </p:txBody>
      </p:sp>
      <p:pic>
        <p:nvPicPr>
          <p:cNvPr id="5" name="图片 4">
            <a:extLst>
              <a:ext uri="{FF2B5EF4-FFF2-40B4-BE49-F238E27FC236}">
                <a16:creationId xmlns:a16="http://schemas.microsoft.com/office/drawing/2014/main" id="{672BB5A9-11B4-96A5-0E37-9EC6EBC10C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8" t="50000" r="9981" b="2084"/>
          <a:stretch/>
        </p:blipFill>
        <p:spPr>
          <a:xfrm>
            <a:off x="704246" y="3687324"/>
            <a:ext cx="2884026" cy="2102164"/>
          </a:xfrm>
          <a:prstGeom prst="rect">
            <a:avLst/>
          </a:prstGeom>
        </p:spPr>
      </p:pic>
      <p:pic>
        <p:nvPicPr>
          <p:cNvPr id="37" name="图片 36">
            <a:extLst>
              <a:ext uri="{FF2B5EF4-FFF2-40B4-BE49-F238E27FC236}">
                <a16:creationId xmlns:a16="http://schemas.microsoft.com/office/drawing/2014/main" id="{1B31A1FA-5A9A-F8EE-7DE8-2269A7671AD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8317" r="18475"/>
          <a:stretch/>
        </p:blipFill>
        <p:spPr>
          <a:xfrm>
            <a:off x="3201971" y="3262069"/>
            <a:ext cx="1688332" cy="1585780"/>
          </a:xfrm>
          <a:prstGeom prst="rect">
            <a:avLst/>
          </a:prstGeom>
        </p:spPr>
      </p:pic>
      <p:pic>
        <p:nvPicPr>
          <p:cNvPr id="39" name="图片 38">
            <a:extLst>
              <a:ext uri="{FF2B5EF4-FFF2-40B4-BE49-F238E27FC236}">
                <a16:creationId xmlns:a16="http://schemas.microsoft.com/office/drawing/2014/main" id="{1BB9001E-0B65-9082-2295-BFF847E63F9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11" t="30494" r="1611" b="25323"/>
          <a:stretch/>
        </p:blipFill>
        <p:spPr>
          <a:xfrm>
            <a:off x="2870947" y="4830124"/>
            <a:ext cx="2350380" cy="1384619"/>
          </a:xfrm>
          <a:prstGeom prst="rect">
            <a:avLst/>
          </a:prstGeom>
        </p:spPr>
      </p:pic>
      <p:sp>
        <p:nvSpPr>
          <p:cNvPr id="40" name="箭头: 右 39">
            <a:extLst>
              <a:ext uri="{FF2B5EF4-FFF2-40B4-BE49-F238E27FC236}">
                <a16:creationId xmlns:a16="http://schemas.microsoft.com/office/drawing/2014/main" id="{5E5DEAD0-3795-FFB1-BA86-DB320EB6D5AC}"/>
              </a:ext>
            </a:extLst>
          </p:cNvPr>
          <p:cNvSpPr/>
          <p:nvPr/>
        </p:nvSpPr>
        <p:spPr>
          <a:xfrm>
            <a:off x="5804705" y="4406732"/>
            <a:ext cx="717630"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15C55709-1CF0-1356-3C95-B73749F73524}"/>
              </a:ext>
            </a:extLst>
          </p:cNvPr>
          <p:cNvSpPr/>
          <p:nvPr/>
        </p:nvSpPr>
        <p:spPr>
          <a:xfrm>
            <a:off x="6996897" y="3073877"/>
            <a:ext cx="4398379" cy="1585780"/>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highlight>
                <a:srgbClr val="00FF00"/>
              </a:highlight>
            </a:endParaRPr>
          </a:p>
        </p:txBody>
      </p:sp>
      <p:sp>
        <p:nvSpPr>
          <p:cNvPr id="42" name="矩形 41">
            <a:extLst>
              <a:ext uri="{FF2B5EF4-FFF2-40B4-BE49-F238E27FC236}">
                <a16:creationId xmlns:a16="http://schemas.microsoft.com/office/drawing/2014/main" id="{9ED67DE9-2F76-6FD2-7C39-4EF1E5FDFCE7}"/>
              </a:ext>
            </a:extLst>
          </p:cNvPr>
          <p:cNvSpPr/>
          <p:nvPr/>
        </p:nvSpPr>
        <p:spPr>
          <a:xfrm>
            <a:off x="7077920" y="3152908"/>
            <a:ext cx="4218972" cy="1408316"/>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0A1EA809-B4E9-7BAD-91E3-F56C031D84A9}"/>
              </a:ext>
            </a:extLst>
          </p:cNvPr>
          <p:cNvSpPr/>
          <p:nvPr/>
        </p:nvSpPr>
        <p:spPr>
          <a:xfrm>
            <a:off x="7250398" y="3318457"/>
            <a:ext cx="4127517" cy="1077218"/>
          </a:xfrm>
          <a:prstGeom prst="rect">
            <a:avLst/>
          </a:prstGeom>
        </p:spPr>
        <p:txBody>
          <a:bodyPr wrap="square">
            <a:spAutoFit/>
          </a:bodyPr>
          <a:lstStyle/>
          <a:p>
            <a:pPr algn="just"/>
            <a:r>
              <a:rPr lang="zh-CN" altLang="en-US" sz="1600" b="1" dirty="0">
                <a:latin typeface="宋体" panose="02010600030101010101" pitchFamily="2" charset="-122"/>
                <a:ea typeface="宋体" panose="02010600030101010101" pitchFamily="2" charset="-122"/>
              </a:rPr>
              <a:t>量大</a:t>
            </a:r>
            <a:r>
              <a:rPr lang="en-US" altLang="zh-CN" sz="1600" b="1"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每个省平均每月维护工单</a:t>
            </a:r>
            <a:r>
              <a:rPr lang="en-US" altLang="zh-CN" sz="1600" dirty="0">
                <a:latin typeface="宋体" panose="02010600030101010101" pitchFamily="2" charset="-122"/>
                <a:ea typeface="宋体" panose="02010600030101010101" pitchFamily="2" charset="-122"/>
              </a:rPr>
              <a:t>4000</a:t>
            </a:r>
            <a:r>
              <a:rPr lang="zh-CN" altLang="en-US" sz="1600" dirty="0">
                <a:latin typeface="宋体" panose="02010600030101010101" pitchFamily="2" charset="-122"/>
                <a:ea typeface="宋体" panose="02010600030101010101" pitchFamily="2" charset="-122"/>
              </a:rPr>
              <a:t>个。</a:t>
            </a:r>
            <a:endParaRPr lang="en-US" altLang="zh-CN" sz="1600" dirty="0">
              <a:latin typeface="宋体" panose="02010600030101010101" pitchFamily="2" charset="-122"/>
              <a:ea typeface="宋体" panose="02010600030101010101" pitchFamily="2" charset="-122"/>
            </a:endParaRPr>
          </a:p>
          <a:p>
            <a:pPr algn="just"/>
            <a:r>
              <a:rPr lang="zh-CN" altLang="en-US" sz="1600" b="1" dirty="0">
                <a:latin typeface="宋体" panose="02010600030101010101" pitchFamily="2" charset="-122"/>
                <a:ea typeface="宋体" panose="02010600030101010101" pitchFamily="2" charset="-122"/>
              </a:rPr>
              <a:t>分布广泛</a:t>
            </a:r>
            <a:r>
              <a:rPr lang="en-US" altLang="zh-CN" sz="1600" b="1"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分布在城市和农村地区。</a:t>
            </a:r>
            <a:endParaRPr lang="en-US" altLang="zh-CN" sz="1600" dirty="0">
              <a:latin typeface="宋体" panose="02010600030101010101" pitchFamily="2" charset="-122"/>
              <a:ea typeface="宋体" panose="02010600030101010101" pitchFamily="2" charset="-122"/>
            </a:endParaRPr>
          </a:p>
          <a:p>
            <a:pPr algn="just"/>
            <a:r>
              <a:rPr lang="zh-CN" altLang="en-US" sz="1600" b="1" dirty="0">
                <a:latin typeface="宋体" panose="02010600030101010101" pitchFamily="2" charset="-122"/>
                <a:ea typeface="宋体" panose="02010600030101010101" pitchFamily="2" charset="-122"/>
              </a:rPr>
              <a:t>无可追溯性</a:t>
            </a:r>
            <a:r>
              <a:rPr lang="en-US" altLang="zh-CN" sz="1600" b="1"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事故发生后缺乏可追溯性。</a:t>
            </a:r>
            <a:endParaRPr lang="en-US" altLang="zh-CN" sz="1600" dirty="0">
              <a:latin typeface="宋体" panose="02010600030101010101" pitchFamily="2" charset="-122"/>
              <a:ea typeface="宋体" panose="02010600030101010101" pitchFamily="2" charset="-122"/>
            </a:endParaRPr>
          </a:p>
          <a:p>
            <a:pPr algn="just"/>
            <a:r>
              <a:rPr lang="zh-CN" altLang="en-US" sz="1600" b="1" dirty="0">
                <a:latin typeface="宋体" panose="02010600030101010101" pitchFamily="2" charset="-122"/>
                <a:ea typeface="宋体" panose="02010600030101010101" pitchFamily="2" charset="-122"/>
              </a:rPr>
              <a:t>难以控制</a:t>
            </a:r>
            <a:r>
              <a:rPr lang="en-US" altLang="zh-CN" sz="1600" b="1"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难以及时统一管理。</a:t>
            </a:r>
          </a:p>
        </p:txBody>
      </p:sp>
      <p:sp>
        <p:nvSpPr>
          <p:cNvPr id="44" name="矩形: 圆角 43">
            <a:extLst>
              <a:ext uri="{FF2B5EF4-FFF2-40B4-BE49-F238E27FC236}">
                <a16:creationId xmlns:a16="http://schemas.microsoft.com/office/drawing/2014/main" id="{D511203D-DFF1-019C-3490-84D369774F14}"/>
              </a:ext>
            </a:extLst>
          </p:cNvPr>
          <p:cNvSpPr/>
          <p:nvPr/>
        </p:nvSpPr>
        <p:spPr>
          <a:xfrm>
            <a:off x="6664035" y="4891364"/>
            <a:ext cx="5168274" cy="144335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09F26B5-F2F9-9570-349E-1A660D8B15B3}"/>
              </a:ext>
            </a:extLst>
          </p:cNvPr>
          <p:cNvSpPr/>
          <p:nvPr/>
        </p:nvSpPr>
        <p:spPr>
          <a:xfrm>
            <a:off x="6789339" y="5045493"/>
            <a:ext cx="5042970" cy="338554"/>
          </a:xfrm>
          <a:prstGeom prst="rect">
            <a:avLst/>
          </a:prstGeom>
        </p:spPr>
        <p:txBody>
          <a:bodyPr wrap="square">
            <a:spAutoFit/>
          </a:bodyPr>
          <a:lstStyle/>
          <a:p>
            <a:pPr algn="just"/>
            <a:r>
              <a:rPr lang="zh-CN" altLang="en-US" sz="1600" dirty="0"/>
              <a:t>亟需引入人工智能手段</a:t>
            </a:r>
          </a:p>
        </p:txBody>
      </p:sp>
      <p:sp>
        <p:nvSpPr>
          <p:cNvPr id="46" name="矩形 45">
            <a:extLst>
              <a:ext uri="{FF2B5EF4-FFF2-40B4-BE49-F238E27FC236}">
                <a16:creationId xmlns:a16="http://schemas.microsoft.com/office/drawing/2014/main" id="{C0E657AA-65E4-EAC2-0C40-DA594D10C075}"/>
              </a:ext>
            </a:extLst>
          </p:cNvPr>
          <p:cNvSpPr/>
          <p:nvPr/>
        </p:nvSpPr>
        <p:spPr>
          <a:xfrm>
            <a:off x="6870362" y="5522433"/>
            <a:ext cx="1023572" cy="461678"/>
          </a:xfrm>
          <a:prstGeom prst="rect">
            <a:avLst/>
          </a:prstGeom>
          <a:solidFill>
            <a:srgbClr val="36F5FA"/>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7" name="矩形 46">
            <a:extLst>
              <a:ext uri="{FF2B5EF4-FFF2-40B4-BE49-F238E27FC236}">
                <a16:creationId xmlns:a16="http://schemas.microsoft.com/office/drawing/2014/main" id="{F7B4D9AF-AD5E-F27B-952F-C6CB697CD1B0}"/>
              </a:ext>
            </a:extLst>
          </p:cNvPr>
          <p:cNvSpPr/>
          <p:nvPr/>
        </p:nvSpPr>
        <p:spPr>
          <a:xfrm>
            <a:off x="8553691" y="5522433"/>
            <a:ext cx="1354238" cy="461678"/>
          </a:xfrm>
          <a:prstGeom prst="rect">
            <a:avLst/>
          </a:prstGeom>
          <a:solidFill>
            <a:srgbClr val="36F5FA"/>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endParaRPr>
          </a:p>
        </p:txBody>
      </p:sp>
      <p:sp>
        <p:nvSpPr>
          <p:cNvPr id="48" name="矩形 47">
            <a:extLst>
              <a:ext uri="{FF2B5EF4-FFF2-40B4-BE49-F238E27FC236}">
                <a16:creationId xmlns:a16="http://schemas.microsoft.com/office/drawing/2014/main" id="{A99A1D37-2407-C7EA-C33B-E69E4FFD59FF}"/>
              </a:ext>
            </a:extLst>
          </p:cNvPr>
          <p:cNvSpPr/>
          <p:nvPr/>
        </p:nvSpPr>
        <p:spPr>
          <a:xfrm>
            <a:off x="10561057" y="5522433"/>
            <a:ext cx="1032798" cy="461678"/>
          </a:xfrm>
          <a:prstGeom prst="rect">
            <a:avLst/>
          </a:prstGeom>
          <a:solidFill>
            <a:srgbClr val="36F5FA"/>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a:extLst>
              <a:ext uri="{FF2B5EF4-FFF2-40B4-BE49-F238E27FC236}">
                <a16:creationId xmlns:a16="http://schemas.microsoft.com/office/drawing/2014/main" id="{F90C7C81-6E12-FF58-F90B-CB132724BD4B}"/>
              </a:ext>
            </a:extLst>
          </p:cNvPr>
          <p:cNvCxnSpPr>
            <a:cxnSpLocks/>
            <a:stCxn id="46" idx="3"/>
            <a:endCxn id="47" idx="1"/>
          </p:cNvCxnSpPr>
          <p:nvPr/>
        </p:nvCxnSpPr>
        <p:spPr>
          <a:xfrm>
            <a:off x="7893934" y="5753272"/>
            <a:ext cx="65975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2" name="直接箭头连接符 51">
            <a:extLst>
              <a:ext uri="{FF2B5EF4-FFF2-40B4-BE49-F238E27FC236}">
                <a16:creationId xmlns:a16="http://schemas.microsoft.com/office/drawing/2014/main" id="{02995F20-2C8D-7F49-5D86-1CC237DCC180}"/>
              </a:ext>
            </a:extLst>
          </p:cNvPr>
          <p:cNvCxnSpPr>
            <a:cxnSpLocks/>
            <a:stCxn id="47" idx="3"/>
            <a:endCxn id="48" idx="1"/>
          </p:cNvCxnSpPr>
          <p:nvPr/>
        </p:nvCxnSpPr>
        <p:spPr>
          <a:xfrm>
            <a:off x="9907929" y="5753272"/>
            <a:ext cx="65312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6" name="文本框 55">
            <a:extLst>
              <a:ext uri="{FF2B5EF4-FFF2-40B4-BE49-F238E27FC236}">
                <a16:creationId xmlns:a16="http://schemas.microsoft.com/office/drawing/2014/main" id="{4A840B87-8E05-A536-709A-CC7EEA81425E}"/>
              </a:ext>
            </a:extLst>
          </p:cNvPr>
          <p:cNvSpPr txBox="1"/>
          <p:nvPr/>
        </p:nvSpPr>
        <p:spPr>
          <a:xfrm>
            <a:off x="6820133" y="5582383"/>
            <a:ext cx="1143643" cy="276999"/>
          </a:xfrm>
          <a:prstGeom prst="rect">
            <a:avLst/>
          </a:prstGeom>
          <a:noFill/>
        </p:spPr>
        <p:txBody>
          <a:bodyPr wrap="square" rtlCol="0">
            <a:spAutoFit/>
          </a:bodyPr>
          <a:lstStyle/>
          <a:p>
            <a:r>
              <a:rPr lang="zh-CN" altLang="en-US" sz="1200" dirty="0"/>
              <a:t>获取井盖图片</a:t>
            </a:r>
          </a:p>
        </p:txBody>
      </p:sp>
      <p:sp>
        <p:nvSpPr>
          <p:cNvPr id="57" name="文本框 56">
            <a:extLst>
              <a:ext uri="{FF2B5EF4-FFF2-40B4-BE49-F238E27FC236}">
                <a16:creationId xmlns:a16="http://schemas.microsoft.com/office/drawing/2014/main" id="{B10F4041-FE1B-4599-B666-4CFC3703929C}"/>
              </a:ext>
            </a:extLst>
          </p:cNvPr>
          <p:cNvSpPr txBox="1"/>
          <p:nvPr/>
        </p:nvSpPr>
        <p:spPr>
          <a:xfrm>
            <a:off x="8501605" y="5522446"/>
            <a:ext cx="1493134" cy="461665"/>
          </a:xfrm>
          <a:prstGeom prst="rect">
            <a:avLst/>
          </a:prstGeom>
          <a:noFill/>
        </p:spPr>
        <p:txBody>
          <a:bodyPr wrap="square" rtlCol="0">
            <a:spAutoFit/>
          </a:bodyPr>
          <a:lstStyle/>
          <a:p>
            <a:r>
              <a:rPr lang="zh-CN" altLang="en-US" sz="1200" dirty="0"/>
              <a:t>对井盖隐患进行检测</a:t>
            </a:r>
          </a:p>
        </p:txBody>
      </p:sp>
      <p:sp>
        <p:nvSpPr>
          <p:cNvPr id="62" name="文本框 61">
            <a:extLst>
              <a:ext uri="{FF2B5EF4-FFF2-40B4-BE49-F238E27FC236}">
                <a16:creationId xmlns:a16="http://schemas.microsoft.com/office/drawing/2014/main" id="{5E329A63-A7DC-A2EC-AF2E-878B7A39EEC9}"/>
              </a:ext>
            </a:extLst>
          </p:cNvPr>
          <p:cNvSpPr txBox="1"/>
          <p:nvPr/>
        </p:nvSpPr>
        <p:spPr>
          <a:xfrm>
            <a:off x="10623876" y="5522446"/>
            <a:ext cx="977263" cy="461665"/>
          </a:xfrm>
          <a:prstGeom prst="rect">
            <a:avLst/>
          </a:prstGeom>
          <a:noFill/>
        </p:spPr>
        <p:txBody>
          <a:bodyPr wrap="square" rtlCol="0">
            <a:spAutoFit/>
          </a:bodyPr>
          <a:lstStyle/>
          <a:p>
            <a:r>
              <a:rPr lang="zh-CN" altLang="en-US" sz="1200" dirty="0">
                <a:solidFill>
                  <a:srgbClr val="0D0D0D"/>
                </a:solidFill>
              </a:rPr>
              <a:t>对结果进行验证</a:t>
            </a:r>
            <a:endParaRPr lang="zh-CN" altLang="en-US" sz="1200" dirty="0"/>
          </a:p>
        </p:txBody>
      </p:sp>
      <p:pic>
        <p:nvPicPr>
          <p:cNvPr id="2" name="图片 1" descr="无背景logo">
            <a:extLst>
              <a:ext uri="{FF2B5EF4-FFF2-40B4-BE49-F238E27FC236}">
                <a16:creationId xmlns:a16="http://schemas.microsoft.com/office/drawing/2014/main" id="{36517E54-FCD0-C49E-0661-3B69AE567DD6}"/>
              </a:ext>
            </a:extLst>
          </p:cNvPr>
          <p:cNvPicPr>
            <a:picLocks noChangeAspect="1"/>
          </p:cNvPicPr>
          <p:nvPr>
            <p:custDataLst>
              <p:tags r:id="rId1"/>
            </p:custDataLst>
          </p:nvPr>
        </p:nvPicPr>
        <p:blipFill>
          <a:blip r:embed="rId6"/>
          <a:stretch>
            <a:fillRect/>
          </a:stretch>
        </p:blipFill>
        <p:spPr>
          <a:xfrm>
            <a:off x="10072370" y="76200"/>
            <a:ext cx="1689735" cy="85852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4"/>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636757" y="2330880"/>
            <a:ext cx="2678653" cy="70442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zh-CN" altLang="en-US" sz="3600" spc="100" dirty="0">
                <a:solidFill>
                  <a:schemeClr val="bg1"/>
                </a:solidFill>
                <a:latin typeface="微软雅黑 Light" panose="020B0502040204020203" pitchFamily="34" charset="-122"/>
                <a:ea typeface="微软雅黑 Light" panose="020B0502040204020203" pitchFamily="34" charset="-122"/>
                <a:sym typeface="+mn-ea"/>
              </a:rPr>
              <a:t>目前进展</a:t>
            </a:r>
          </a:p>
        </p:txBody>
      </p:sp>
      <p:sp>
        <p:nvSpPr>
          <p:cNvPr id="5" name="文本框 4"/>
          <p:cNvSpPr txBox="1"/>
          <p:nvPr/>
        </p:nvSpPr>
        <p:spPr>
          <a:xfrm>
            <a:off x="7468311" y="3486224"/>
            <a:ext cx="3733089" cy="307777"/>
          </a:xfrm>
          <a:prstGeom prst="rect">
            <a:avLst/>
          </a:prstGeom>
          <a:solidFill>
            <a:schemeClr val="bg1"/>
          </a:solidFill>
        </p:spPr>
        <p:txBody>
          <a:bodyPr wrap="square" rtlCol="0">
            <a:spAutoFit/>
          </a:bodyPr>
          <a:lstStyle/>
          <a:p>
            <a:pPr algn="dist"/>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627332"/>
            <a:ext cx="1893346" cy="369332"/>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THREE.</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10058398" y="1959817"/>
            <a:ext cx="1893346" cy="144655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02</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1"/>
            </p:custDataLst>
          </p:nvPr>
        </p:nvPicPr>
        <p:blipFill>
          <a:blip r:embed="rId5"/>
          <a:stretch>
            <a:fillRect/>
          </a:stretch>
        </p:blipFill>
        <p:spPr>
          <a:xfrm>
            <a:off x="10072370" y="76200"/>
            <a:ext cx="1689735" cy="858520"/>
          </a:xfrm>
          <a:prstGeom prst="rect">
            <a:avLst/>
          </a:prstGeom>
        </p:spPr>
      </p:pic>
    </p:spTree>
    <p:extLst>
      <p:ext uri="{BB962C8B-B14F-4D97-AF65-F5344CB8AC3E}">
        <p14:creationId xmlns:p14="http://schemas.microsoft.com/office/powerpoint/2010/main" val="162940712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6B0B706-37BF-6EF7-F805-250BE658FE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218"/>
          <a:stretch/>
        </p:blipFill>
        <p:spPr bwMode="auto">
          <a:xfrm>
            <a:off x="261151" y="320039"/>
            <a:ext cx="11878706" cy="6217922"/>
          </a:xfrm>
          <a:prstGeom prst="rect">
            <a:avLst/>
          </a:prstGeom>
          <a:noFill/>
          <a:ln>
            <a:noFill/>
          </a:ln>
        </p:spPr>
      </p:pic>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7321057"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RBS</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3" name="图片 2" descr="无背景logo">
            <a:extLst>
              <a:ext uri="{FF2B5EF4-FFF2-40B4-BE49-F238E27FC236}">
                <a16:creationId xmlns:a16="http://schemas.microsoft.com/office/drawing/2014/main" id="{825585E7-2738-48EE-3F78-8F62D6BDDCC8}"/>
              </a:ext>
            </a:extLst>
          </p:cNvPr>
          <p:cNvPicPr>
            <a:picLocks noChangeAspect="1"/>
          </p:cNvPicPr>
          <p:nvPr>
            <p:custDataLst>
              <p:tags r:id="rId1"/>
            </p:custDataLst>
          </p:nvPr>
        </p:nvPicPr>
        <p:blipFill>
          <a:blip r:embed="rId4"/>
          <a:stretch>
            <a:fillRect/>
          </a:stretch>
        </p:blipFill>
        <p:spPr>
          <a:xfrm>
            <a:off x="10072370" y="76200"/>
            <a:ext cx="1689735" cy="858520"/>
          </a:xfrm>
          <a:prstGeom prst="rect">
            <a:avLst/>
          </a:prstGeom>
        </p:spPr>
      </p:pic>
    </p:spTree>
    <p:extLst>
      <p:ext uri="{BB962C8B-B14F-4D97-AF65-F5344CB8AC3E}">
        <p14:creationId xmlns:p14="http://schemas.microsoft.com/office/powerpoint/2010/main" val="10679962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7415A77-DBD8-DC3C-C84F-D3E5C3B97D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318"/>
          <a:stretch/>
        </p:blipFill>
        <p:spPr bwMode="auto">
          <a:xfrm>
            <a:off x="0" y="219395"/>
            <a:ext cx="12119884" cy="6327770"/>
          </a:xfrm>
          <a:prstGeom prst="rect">
            <a:avLst/>
          </a:prstGeom>
          <a:noFill/>
          <a:ln>
            <a:noFill/>
          </a:ln>
        </p:spPr>
      </p:pic>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907427"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WBS</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2" name="图片 1" descr="无背景logo">
            <a:extLst>
              <a:ext uri="{FF2B5EF4-FFF2-40B4-BE49-F238E27FC236}">
                <a16:creationId xmlns:a16="http://schemas.microsoft.com/office/drawing/2014/main" id="{EBAF035C-AA3B-AFD5-9AEA-9DAF7AC5C43C}"/>
              </a:ext>
            </a:extLst>
          </p:cNvPr>
          <p:cNvPicPr>
            <a:picLocks noChangeAspect="1"/>
          </p:cNvPicPr>
          <p:nvPr>
            <p:custDataLst>
              <p:tags r:id="rId1"/>
            </p:custDataLst>
          </p:nvPr>
        </p:nvPicPr>
        <p:blipFill>
          <a:blip r:embed="rId4"/>
          <a:stretch>
            <a:fillRect/>
          </a:stretch>
        </p:blipFill>
        <p:spPr>
          <a:xfrm>
            <a:off x="10072370" y="76200"/>
            <a:ext cx="1689735" cy="858520"/>
          </a:xfrm>
          <a:prstGeom prst="rect">
            <a:avLst/>
          </a:prstGeom>
        </p:spPr>
      </p:pic>
    </p:spTree>
    <p:extLst>
      <p:ext uri="{BB962C8B-B14F-4D97-AF65-F5344CB8AC3E}">
        <p14:creationId xmlns:p14="http://schemas.microsoft.com/office/powerpoint/2010/main" val="160679900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611855" cy="500393"/>
          </a:xfrm>
          <a:prstGeom prst="rect">
            <a:avLst/>
          </a:prstGeom>
          <a:noFill/>
        </p:spPr>
        <p:txBody>
          <a:bodyPr wrap="square" rtlCol="0">
            <a:spAutoFit/>
          </a:bodyPr>
          <a:lstStyle/>
          <a:p>
            <a:pPr>
              <a:lnSpc>
                <a:spcPct val="120000"/>
              </a:lnSpc>
            </a:pPr>
            <a:r>
              <a:rPr lang="zh-CN" altLang="en-US"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项目需求与任务分析</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3"/>
          <a:stretch>
            <a:fillRect/>
          </a:stretch>
        </p:blipFill>
        <p:spPr>
          <a:xfrm>
            <a:off x="10072370" y="76200"/>
            <a:ext cx="1689735" cy="858520"/>
          </a:xfrm>
          <a:prstGeom prst="rect">
            <a:avLst/>
          </a:prstGeom>
        </p:spPr>
      </p:pic>
      <p:sp>
        <p:nvSpPr>
          <p:cNvPr id="31" name="矩形 30">
            <a:extLst>
              <a:ext uri="{FF2B5EF4-FFF2-40B4-BE49-F238E27FC236}">
                <a16:creationId xmlns:a16="http://schemas.microsoft.com/office/drawing/2014/main" id="{1010EE25-6217-6FBB-1443-6ED8729BAC2E}"/>
              </a:ext>
            </a:extLst>
          </p:cNvPr>
          <p:cNvSpPr/>
          <p:nvPr/>
        </p:nvSpPr>
        <p:spPr>
          <a:xfrm>
            <a:off x="374978" y="1387996"/>
            <a:ext cx="10551523" cy="1425262"/>
          </a:xfrm>
          <a:prstGeom prst="rect">
            <a:avLst/>
          </a:prstGeom>
        </p:spPr>
        <p:txBody>
          <a:bodyPr wrap="square">
            <a:spAutoFit/>
          </a:bodyPr>
          <a:lstStyle/>
          <a:p>
            <a:pPr algn="just">
              <a:lnSpc>
                <a:spcPct val="150000"/>
              </a:lnSpc>
            </a:pPr>
            <a:r>
              <a:rPr lang="zh-CN" altLang="en-US"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a:t>
            </a: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需要使用</a:t>
            </a:r>
            <a:r>
              <a:rPr lang="zh-CN" altLang="en-US" sz="20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大学生服务外包大赛中</a:t>
            </a: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项目发布者给出的训练集与测试集进行训练</a:t>
            </a:r>
            <a:endParaRPr lang="en-US" altLang="zh-CN" sz="20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endParaRPr lang="en-US"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zh-CN" altLang="en-US"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共包含训练集</a:t>
            </a:r>
            <a:r>
              <a:rPr lang="en-US"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1325</a:t>
            </a:r>
            <a:r>
              <a:rPr lang="zh-CN" altLang="en-US"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张图片，分为以下文件夹：</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37" name="矩形: 圆角 36">
            <a:extLst>
              <a:ext uri="{FF2B5EF4-FFF2-40B4-BE49-F238E27FC236}">
                <a16:creationId xmlns:a16="http://schemas.microsoft.com/office/drawing/2014/main" id="{ACC0E1A9-963F-E570-E47D-3749328B288D}"/>
              </a:ext>
            </a:extLst>
          </p:cNvPr>
          <p:cNvSpPr/>
          <p:nvPr/>
        </p:nvSpPr>
        <p:spPr>
          <a:xfrm>
            <a:off x="374979" y="812231"/>
            <a:ext cx="2387816" cy="419582"/>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AB5AAC4-0989-610C-85BB-84F64D6E6573}"/>
              </a:ext>
            </a:extLst>
          </p:cNvPr>
          <p:cNvSpPr txBox="1"/>
          <p:nvPr/>
        </p:nvSpPr>
        <p:spPr>
          <a:xfrm>
            <a:off x="412831" y="799451"/>
            <a:ext cx="2441403" cy="432362"/>
          </a:xfrm>
          <a:prstGeom prst="rect">
            <a:avLst/>
          </a:prstGeom>
          <a:noFill/>
        </p:spPr>
        <p:txBody>
          <a:bodyPr wrap="square" rtlCol="0">
            <a:spAutoFit/>
          </a:bodyPr>
          <a:lstStyle/>
          <a:p>
            <a:pPr>
              <a:lnSpc>
                <a:spcPct val="120000"/>
              </a:lnSpc>
            </a:pPr>
            <a:r>
              <a:rPr lang="zh-CN" altLang="en-US" sz="2000" b="1"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井盖缺陷数据需求</a:t>
            </a:r>
            <a:endParaRPr lang="zh-CN" altLang="en-US" sz="2000" b="1" dirty="0">
              <a:solidFill>
                <a:srgbClr val="988563"/>
              </a:solidFill>
              <a:latin typeface="微软雅黑 Light" panose="020B0502040204020203" pitchFamily="34" charset="-122"/>
              <a:ea typeface="微软雅黑 Light" panose="020B0502040204020203" pitchFamily="34" charset="-122"/>
            </a:endParaRPr>
          </a:p>
        </p:txBody>
      </p:sp>
      <p:pic>
        <p:nvPicPr>
          <p:cNvPr id="5" name="图片 4">
            <a:extLst>
              <a:ext uri="{FF2B5EF4-FFF2-40B4-BE49-F238E27FC236}">
                <a16:creationId xmlns:a16="http://schemas.microsoft.com/office/drawing/2014/main" id="{54C6AB41-577C-2591-916C-76D223F0720D}"/>
              </a:ext>
            </a:extLst>
          </p:cNvPr>
          <p:cNvPicPr>
            <a:picLocks noChangeAspect="1"/>
          </p:cNvPicPr>
          <p:nvPr/>
        </p:nvPicPr>
        <p:blipFill>
          <a:blip r:embed="rId4"/>
          <a:stretch>
            <a:fillRect/>
          </a:stretch>
        </p:blipFill>
        <p:spPr>
          <a:xfrm>
            <a:off x="412831" y="2953762"/>
            <a:ext cx="4740051" cy="1760373"/>
          </a:xfrm>
          <a:prstGeom prst="rect">
            <a:avLst/>
          </a:prstGeom>
        </p:spPr>
      </p:pic>
      <p:sp>
        <p:nvSpPr>
          <p:cNvPr id="8" name="矩形 7">
            <a:extLst>
              <a:ext uri="{FF2B5EF4-FFF2-40B4-BE49-F238E27FC236}">
                <a16:creationId xmlns:a16="http://schemas.microsoft.com/office/drawing/2014/main" id="{12969538-C545-31BE-07B9-FF4299B2C94E}"/>
              </a:ext>
            </a:extLst>
          </p:cNvPr>
          <p:cNvSpPr/>
          <p:nvPr/>
        </p:nvSpPr>
        <p:spPr>
          <a:xfrm>
            <a:off x="374978" y="4969846"/>
            <a:ext cx="10551523" cy="481863"/>
          </a:xfrm>
          <a:prstGeom prst="rect">
            <a:avLst/>
          </a:prstGeom>
        </p:spPr>
        <p:txBody>
          <a:bodyPr wrap="square">
            <a:spAutoFit/>
          </a:bodyPr>
          <a:lstStyle/>
          <a:p>
            <a:pPr algn="just">
              <a:lnSpc>
                <a:spcPct val="150000"/>
              </a:lnSpc>
            </a:pPr>
            <a:r>
              <a:rPr lang="zh-CN" altLang="en-US" sz="20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以及测试集</a:t>
            </a:r>
            <a:r>
              <a:rPr lang="en-US" altLang="zh-CN" sz="20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300</a:t>
            </a:r>
            <a:r>
              <a:rPr lang="zh-CN" altLang="en-US" sz="200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张单目标图片，不区分文件夹。</a:t>
            </a:r>
            <a:endPar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hmNjAzMWJlZjFkMmQwODUwMTJkYzE2ODFiYmFmYTc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TotalTime>
  <Words>1115</Words>
  <Application>Microsoft Office PowerPoint</Application>
  <PresentationFormat>宽屏</PresentationFormat>
  <Paragraphs>117</Paragraphs>
  <Slides>18</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等线</vt:lpstr>
      <vt:lpstr>等线 Light</vt:lpstr>
      <vt:lpstr>汉仪大宋简</vt:lpstr>
      <vt:lpstr>宋体</vt:lpstr>
      <vt:lpstr>微软雅黑 Light</vt:lpstr>
      <vt:lpstr>Arial</vt:lpstr>
      <vt:lpstr>Calibri</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RoxyMigurdia ~</cp:lastModifiedBy>
  <cp:revision>44</cp:revision>
  <dcterms:created xsi:type="dcterms:W3CDTF">2019-04-28T02:52:00Z</dcterms:created>
  <dcterms:modified xsi:type="dcterms:W3CDTF">2024-05-22T14:01:53Z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EC6664406A0847F3BCD388051DB60019_13</vt:lpwstr>
  </property>
</Properties>
</file>